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0"/>
  </p:notesMasterIdLst>
  <p:sldIdLst>
    <p:sldId id="369" r:id="rId2"/>
    <p:sldId id="509" r:id="rId3"/>
    <p:sldId id="283" r:id="rId4"/>
    <p:sldId id="510" r:id="rId5"/>
    <p:sldId id="284" r:id="rId6"/>
    <p:sldId id="285" r:id="rId7"/>
    <p:sldId id="286" r:id="rId8"/>
    <p:sldId id="439" r:id="rId9"/>
    <p:sldId id="287" r:id="rId10"/>
    <p:sldId id="290" r:id="rId11"/>
    <p:sldId id="511" r:id="rId12"/>
    <p:sldId id="519" r:id="rId13"/>
    <p:sldId id="521" r:id="rId14"/>
    <p:sldId id="522" r:id="rId15"/>
    <p:sldId id="523" r:id="rId16"/>
    <p:sldId id="520" r:id="rId17"/>
    <p:sldId id="440" r:id="rId18"/>
    <p:sldId id="292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24" r:id="rId27"/>
    <p:sldId id="364" r:id="rId28"/>
    <p:sldId id="366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438" r:id="rId41"/>
    <p:sldId id="305" r:id="rId42"/>
    <p:sldId id="5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441" r:id="rId66"/>
    <p:sldId id="442" r:id="rId67"/>
    <p:sldId id="443" r:id="rId68"/>
    <p:sldId id="444" r:id="rId69"/>
    <p:sldId id="445" r:id="rId70"/>
    <p:sldId id="446" r:id="rId71"/>
    <p:sldId id="447" r:id="rId72"/>
    <p:sldId id="448" r:id="rId73"/>
    <p:sldId id="449" r:id="rId74"/>
    <p:sldId id="450" r:id="rId75"/>
    <p:sldId id="526" r:id="rId76"/>
    <p:sldId id="527" r:id="rId77"/>
    <p:sldId id="451" r:id="rId78"/>
    <p:sldId id="452" r:id="rId79"/>
    <p:sldId id="453" r:id="rId80"/>
    <p:sldId id="455" r:id="rId81"/>
    <p:sldId id="454" r:id="rId82"/>
    <p:sldId id="456" r:id="rId83"/>
    <p:sldId id="457" r:id="rId84"/>
    <p:sldId id="458" r:id="rId85"/>
    <p:sldId id="459" r:id="rId86"/>
    <p:sldId id="431" r:id="rId87"/>
    <p:sldId id="528" r:id="rId88"/>
    <p:sldId id="529" r:id="rId89"/>
    <p:sldId id="368" r:id="rId90"/>
    <p:sldId id="530" r:id="rId91"/>
    <p:sldId id="531" r:id="rId92"/>
    <p:sldId id="532" r:id="rId93"/>
    <p:sldId id="367" r:id="rId94"/>
    <p:sldId id="370" r:id="rId95"/>
    <p:sldId id="371" r:id="rId96"/>
    <p:sldId id="372" r:id="rId97"/>
    <p:sldId id="374" r:id="rId98"/>
    <p:sldId id="373" r:id="rId99"/>
    <p:sldId id="375" r:id="rId100"/>
    <p:sldId id="377" r:id="rId101"/>
    <p:sldId id="376" r:id="rId102"/>
    <p:sldId id="378" r:id="rId103"/>
    <p:sldId id="379" r:id="rId104"/>
    <p:sldId id="380" r:id="rId105"/>
    <p:sldId id="381" r:id="rId106"/>
    <p:sldId id="382" r:id="rId107"/>
    <p:sldId id="383" r:id="rId108"/>
    <p:sldId id="385" r:id="rId109"/>
    <p:sldId id="384" r:id="rId110"/>
    <p:sldId id="461" r:id="rId111"/>
    <p:sldId id="462" r:id="rId112"/>
    <p:sldId id="386" r:id="rId113"/>
    <p:sldId id="387" r:id="rId114"/>
    <p:sldId id="388" r:id="rId115"/>
    <p:sldId id="389" r:id="rId116"/>
    <p:sldId id="390" r:id="rId117"/>
    <p:sldId id="463" r:id="rId118"/>
    <p:sldId id="464" r:id="rId119"/>
    <p:sldId id="392" r:id="rId120"/>
    <p:sldId id="473" r:id="rId121"/>
    <p:sldId id="474" r:id="rId122"/>
    <p:sldId id="475" r:id="rId123"/>
    <p:sldId id="476" r:id="rId124"/>
    <p:sldId id="477" r:id="rId125"/>
    <p:sldId id="478" r:id="rId126"/>
    <p:sldId id="466" r:id="rId127"/>
    <p:sldId id="467" r:id="rId128"/>
    <p:sldId id="468" r:id="rId129"/>
    <p:sldId id="469" r:id="rId130"/>
    <p:sldId id="470" r:id="rId131"/>
    <p:sldId id="471" r:id="rId132"/>
    <p:sldId id="472" r:id="rId133"/>
    <p:sldId id="391" r:id="rId134"/>
    <p:sldId id="393" r:id="rId135"/>
    <p:sldId id="395" r:id="rId136"/>
    <p:sldId id="394" r:id="rId137"/>
    <p:sldId id="533" r:id="rId138"/>
    <p:sldId id="534" r:id="rId139"/>
    <p:sldId id="535" r:id="rId140"/>
    <p:sldId id="536" r:id="rId141"/>
    <p:sldId id="537" r:id="rId142"/>
    <p:sldId id="538" r:id="rId143"/>
    <p:sldId id="539" r:id="rId144"/>
    <p:sldId id="540" r:id="rId145"/>
    <p:sldId id="541" r:id="rId146"/>
    <p:sldId id="542" r:id="rId147"/>
    <p:sldId id="543" r:id="rId148"/>
    <p:sldId id="544" r:id="rId149"/>
    <p:sldId id="545" r:id="rId150"/>
    <p:sldId id="546" r:id="rId151"/>
    <p:sldId id="547" r:id="rId152"/>
    <p:sldId id="548" r:id="rId153"/>
    <p:sldId id="549" r:id="rId154"/>
    <p:sldId id="550" r:id="rId155"/>
    <p:sldId id="551" r:id="rId156"/>
    <p:sldId id="552" r:id="rId157"/>
    <p:sldId id="553" r:id="rId158"/>
    <p:sldId id="554" r:id="rId159"/>
    <p:sldId id="555" r:id="rId160"/>
    <p:sldId id="556" r:id="rId161"/>
    <p:sldId id="557" r:id="rId162"/>
    <p:sldId id="558" r:id="rId163"/>
    <p:sldId id="559" r:id="rId164"/>
    <p:sldId id="560" r:id="rId165"/>
    <p:sldId id="561" r:id="rId166"/>
    <p:sldId id="562" r:id="rId167"/>
    <p:sldId id="563" r:id="rId168"/>
    <p:sldId id="564" r:id="rId169"/>
    <p:sldId id="565" r:id="rId170"/>
    <p:sldId id="566" r:id="rId171"/>
    <p:sldId id="567" r:id="rId172"/>
    <p:sldId id="568" r:id="rId173"/>
    <p:sldId id="569" r:id="rId174"/>
    <p:sldId id="570" r:id="rId175"/>
    <p:sldId id="571" r:id="rId176"/>
    <p:sldId id="572" r:id="rId177"/>
    <p:sldId id="573" r:id="rId178"/>
    <p:sldId id="574" r:id="rId179"/>
    <p:sldId id="575" r:id="rId180"/>
    <p:sldId id="576" r:id="rId181"/>
    <p:sldId id="577" r:id="rId182"/>
    <p:sldId id="578" r:id="rId183"/>
    <p:sldId id="397" r:id="rId184"/>
    <p:sldId id="398" r:id="rId185"/>
    <p:sldId id="399" r:id="rId186"/>
    <p:sldId id="400" r:id="rId187"/>
    <p:sldId id="402" r:id="rId188"/>
    <p:sldId id="401" r:id="rId189"/>
    <p:sldId id="403" r:id="rId190"/>
    <p:sldId id="404" r:id="rId191"/>
    <p:sldId id="405" r:id="rId192"/>
    <p:sldId id="406" r:id="rId193"/>
    <p:sldId id="408" r:id="rId194"/>
    <p:sldId id="407" r:id="rId195"/>
    <p:sldId id="409" r:id="rId196"/>
    <p:sldId id="410" r:id="rId197"/>
    <p:sldId id="411" r:id="rId198"/>
    <p:sldId id="412" r:id="rId199"/>
    <p:sldId id="579" r:id="rId200"/>
    <p:sldId id="580" r:id="rId201"/>
    <p:sldId id="581" r:id="rId202"/>
    <p:sldId id="582" r:id="rId203"/>
    <p:sldId id="583" r:id="rId204"/>
    <p:sldId id="584" r:id="rId205"/>
    <p:sldId id="585" r:id="rId206"/>
    <p:sldId id="586" r:id="rId207"/>
    <p:sldId id="587" r:id="rId208"/>
    <p:sldId id="588" r:id="rId209"/>
    <p:sldId id="589" r:id="rId210"/>
    <p:sldId id="590" r:id="rId211"/>
    <p:sldId id="591" r:id="rId212"/>
    <p:sldId id="592" r:id="rId213"/>
    <p:sldId id="413" r:id="rId214"/>
    <p:sldId id="414" r:id="rId215"/>
    <p:sldId id="415" r:id="rId216"/>
    <p:sldId id="490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16" r:id="rId226"/>
    <p:sldId id="417" r:id="rId227"/>
    <p:sldId id="418" r:id="rId228"/>
    <p:sldId id="419" r:id="rId229"/>
    <p:sldId id="422" r:id="rId230"/>
    <p:sldId id="423" r:id="rId231"/>
    <p:sldId id="424" r:id="rId232"/>
    <p:sldId id="429" r:id="rId233"/>
    <p:sldId id="430" r:id="rId234"/>
    <p:sldId id="426" r:id="rId235"/>
    <p:sldId id="425" r:id="rId236"/>
    <p:sldId id="427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506" r:id="rId246"/>
    <p:sldId id="507" r:id="rId247"/>
    <p:sldId id="508" r:id="rId248"/>
    <p:sldId id="428" r:id="rId249"/>
    <p:sldId id="432" r:id="rId250"/>
    <p:sldId id="499" r:id="rId251"/>
    <p:sldId id="433" r:id="rId252"/>
    <p:sldId id="501" r:id="rId253"/>
    <p:sldId id="500" r:id="rId254"/>
    <p:sldId id="502" r:id="rId255"/>
    <p:sldId id="503" r:id="rId256"/>
    <p:sldId id="504" r:id="rId257"/>
    <p:sldId id="505" r:id="rId258"/>
    <p:sldId id="480" r:id="rId25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5320" autoAdjust="0"/>
  </p:normalViewPr>
  <p:slideViewPr>
    <p:cSldViewPr snapToGrid="0">
      <p:cViewPr>
        <p:scale>
          <a:sx n="80" d="100"/>
          <a:sy n="80" d="100"/>
        </p:scale>
        <p:origin x="-72" y="-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slide" Target="slides/slide253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7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8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6176" y="884592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/local/hadoop-2.2.0/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데이터 복제 수를 결정함</a:t>
            </a:r>
          </a:p>
          <a:p>
            <a:r>
              <a:rPr lang="ko-KR" altLang="en-US" dirty="0"/>
              <a:t> 디폴트는 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실습환경에서 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endParaRPr lang="en-US" altLang="ko-KR" dirty="0" smtClean="0"/>
          </a:p>
          <a:p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r>
              <a:rPr lang="en-US" altLang="ko-KR" dirty="0" smtClean="0"/>
              <a:t> 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디폴트는 </a:t>
            </a:r>
            <a:r>
              <a:rPr lang="en-US" altLang="ko-KR" dirty="0"/>
              <a:t>true</a:t>
            </a:r>
          </a:p>
          <a:p>
            <a:r>
              <a:rPr lang="en-US" altLang="ko-KR" dirty="0"/>
              <a:t> false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r>
              <a:rPr lang="ko-KR" altLang="en-US" dirty="0"/>
              <a:t> 디폴트는 </a:t>
            </a:r>
            <a:r>
              <a:rPr lang="en-US" altLang="ko-KR" dirty="0"/>
              <a:t>0.0.0.0:50090</a:t>
            </a:r>
          </a:p>
          <a:p>
            <a:r>
              <a:rPr lang="en-US" altLang="ko-KR" dirty="0"/>
              <a:t> 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r>
              <a:rPr lang="en-US" altLang="ko-KR" sz="1600" dirty="0">
                <a:solidFill>
                  <a:schemeClr val="tx1"/>
                </a:solidFill>
              </a:rPr>
              <a:t>/name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r>
              <a:rPr lang="en-US" altLang="ko-KR" sz="1600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r>
              <a:rPr lang="en-US" altLang="ko-KR" sz="1600" dirty="0">
                <a:solidFill>
                  <a:schemeClr val="tx1"/>
                </a:solidFill>
              </a:rPr>
              <a:t>/system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r>
              <a:rPr lang="en-US" altLang="ko-KR" sz="1600" dirty="0">
                <a:solidFill>
                  <a:schemeClr val="tx1"/>
                </a:solidFill>
              </a:rPr>
              <a:t>/local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lvl="1"/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$ 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/local/hadoop-2.2.0/bin</a:t>
            </a:r>
          </a:p>
          <a:p>
            <a:r>
              <a:rPr lang="en-US" altLang="ko-KR" dirty="0"/>
              <a:t> 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에러메시지가 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http://master:50070/dfshealth.jsp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 -A INPUT -s 192.168.0.0/24 -d 192.168.0.0/24 -j ACCEPT</a:t>
            </a:r>
          </a:p>
          <a:p>
            <a:r>
              <a:rPr lang="en-US" altLang="ko-KR" dirty="0"/>
              <a:t> 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가치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815" y="1268761"/>
            <a:ext cx="8862523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7677015" cy="47927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보기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7677015" cy="38152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병합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pwd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-get -</a:t>
            </a:r>
            <a:r>
              <a:rPr lang="en-US" altLang="ko-KR" dirty="0" err="1">
                <a:solidFill>
                  <a:schemeClr val="tx1"/>
                </a:solidFill>
              </a:rPr>
              <a:t>ignoreCrc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ls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-cat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-cat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/lab/sample2.txt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-mv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/lab/sample*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getmerge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 ./sample3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ls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cat sample3</a:t>
            </a: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9104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MapReduce </a:t>
            </a:r>
            <a:r>
              <a:rPr lang="ko-KR" altLang="en-US" b="1" dirty="0"/>
              <a:t>프레임워크는 </a:t>
            </a:r>
            <a:r>
              <a:rPr lang="ko-KR" altLang="en-US" b="1" dirty="0" err="1"/>
              <a:t>페타바이트</a:t>
            </a:r>
            <a:r>
              <a:rPr lang="ko-KR" altLang="en-US" b="1" dirty="0"/>
              <a:t> 이상의 대용량 데이터를 신뢰할 수 없는 컴퓨터로 구성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된 클러스터 환경에서 병렬 처리를 지원하기 위해서 개발되었습니다</a:t>
            </a:r>
            <a:r>
              <a:rPr lang="en-US" altLang="ko-K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프레임워크는 함수형 프로그래밍에서 일반적으로 사용되는 </a:t>
            </a:r>
            <a:r>
              <a:rPr lang="en-US" altLang="ko-KR" b="1" dirty="0"/>
              <a:t>Map()</a:t>
            </a:r>
            <a:r>
              <a:rPr lang="ko-KR" altLang="en-US" b="1" dirty="0"/>
              <a:t>과 </a:t>
            </a:r>
            <a:r>
              <a:rPr lang="en-US" altLang="ko-KR" b="1" dirty="0"/>
              <a:t>Reduce() </a:t>
            </a:r>
            <a:r>
              <a:rPr lang="ko-KR" altLang="en-US" b="1" dirty="0"/>
              <a:t>함수 </a:t>
            </a:r>
            <a:r>
              <a:rPr lang="ko-KR" altLang="en-US" b="1" dirty="0" err="1" smtClean="0"/>
              <a:t>기반으로주로</a:t>
            </a:r>
            <a:r>
              <a:rPr lang="ko-KR" altLang="en-US" b="1" dirty="0" smtClean="0"/>
              <a:t> </a:t>
            </a:r>
            <a:r>
              <a:rPr lang="ko-KR" altLang="en-US" b="1" dirty="0"/>
              <a:t>구성됩니다</a:t>
            </a:r>
            <a:r>
              <a:rPr lang="en-US" altLang="ko-KR" b="1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Map()</a:t>
            </a:r>
            <a:r>
              <a:rPr lang="ko-KR" altLang="en-US" dirty="0"/>
              <a:t>은 </a:t>
            </a:r>
            <a:r>
              <a:rPr lang="en-US" altLang="ko-KR" dirty="0"/>
              <a:t>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함수입니다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Reduce()</a:t>
            </a:r>
            <a:r>
              <a:rPr lang="ko-KR" altLang="en-US" dirty="0"/>
              <a:t>는 </a:t>
            </a:r>
            <a:r>
              <a:rPr lang="ko-KR" altLang="en-US" dirty="0" err="1"/>
              <a:t>맵</a:t>
            </a:r>
            <a:r>
              <a:rPr lang="en-US" altLang="ko-KR" dirty="0"/>
              <a:t>(map)</a:t>
            </a:r>
            <a:r>
              <a:rPr lang="ko-KR" altLang="en-US" dirty="0"/>
              <a:t>으로부터 생성된 </a:t>
            </a:r>
            <a:r>
              <a:rPr lang="en-US" altLang="ko-KR" dirty="0"/>
              <a:t>(key, list(value)) 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최종적으로 </a:t>
            </a:r>
            <a:r>
              <a:rPr lang="en-US" altLang="ko-KR" dirty="0"/>
              <a:t>list(value) </a:t>
            </a:r>
            <a:r>
              <a:rPr lang="ko-KR" altLang="en-US" dirty="0" smtClean="0"/>
              <a:t>들을 생성하는 함수입니다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처리를 위한 프로그래밍 모델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분산컴퓨팅에 적합한 함수형 프로그래밍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배치형 데이터 처리 시스템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자동화된 병렬처리 및 분산처리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Fault-tolerance(</a:t>
            </a:r>
            <a:r>
              <a:rPr lang="ko-KR" altLang="en-US" dirty="0" err="1"/>
              <a:t>내고장성</a:t>
            </a:r>
            <a:r>
              <a:rPr lang="en-US" altLang="ko-KR" dirty="0"/>
              <a:t>, </a:t>
            </a:r>
            <a:r>
              <a:rPr lang="ko-KR" altLang="en-US" dirty="0"/>
              <a:t>결함허용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프로그래머를 위한 추상클래스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06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파일로부터 </a:t>
            </a:r>
            <a:r>
              <a:rPr lang="en-US" altLang="ko-KR" dirty="0"/>
              <a:t>"Word Count"</a:t>
            </a:r>
            <a:r>
              <a:rPr lang="ko-KR" altLang="en-US" dirty="0"/>
              <a:t>를 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실행입니다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처리됩니다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시도입니다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수행됩니다</a:t>
            </a:r>
            <a:r>
              <a:rPr lang="en-US" altLang="ko-KR" dirty="0"/>
              <a:t>.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프로세스입니다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프로세스입니다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어떤 처리든 데이터는 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밸류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이루어지고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쌍의 집합을 처리한다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입력 데이터도 출력 데이터도  </a:t>
            </a:r>
            <a:r>
              <a:rPr lang="en-US" altLang="ko-KR" dirty="0" smtClean="0"/>
              <a:t>key-value</a:t>
            </a:r>
            <a:r>
              <a:rPr lang="ko-KR" altLang="en-US" dirty="0" smtClean="0"/>
              <a:t>의 집합으로 구성된다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Shuffle </a:t>
            </a:r>
          </a:p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처리 후 데이터를 정렬해서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키를 가진 데이터를 같은 장소에 모은다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err="1" smtClean="0"/>
              <a:t>슬레이브</a:t>
            </a:r>
            <a:r>
              <a:rPr lang="ko-KR" altLang="en-US" dirty="0" smtClean="0"/>
              <a:t> 서버 간에 네트워크를 통한 전송이 발생한다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통합합니다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감시합니다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en-US" altLang="ko-KR" dirty="0"/>
              <a:t>Job Tracker</a:t>
            </a:r>
            <a:r>
              <a:rPr lang="ko-KR" altLang="en-US" dirty="0"/>
              <a:t>는 시작합니다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실행됩니다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시킵니다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</a:t>
            </a:r>
            <a:r>
              <a:rPr lang="ko-KR" altLang="en-US" dirty="0"/>
              <a:t>가능합니다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파일로부터 </a:t>
            </a:r>
            <a:r>
              <a:rPr lang="en-US" altLang="ko-KR" dirty="0"/>
              <a:t>"Word Count"</a:t>
            </a:r>
            <a:r>
              <a:rPr lang="ko-KR" altLang="en-US" dirty="0"/>
              <a:t>를 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실행입니다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처리됩니다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시도입니다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수행됩니다</a:t>
            </a:r>
            <a:r>
              <a:rPr lang="en-US" altLang="ko-KR" dirty="0"/>
              <a:t>.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프로세스입니다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프로세스입니다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66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map()</a:t>
            </a:r>
          </a:p>
          <a:p>
            <a:pPr lvl="1"/>
            <a:r>
              <a:rPr lang="ko-KR" altLang="en-US" dirty="0"/>
              <a:t>리스트의 각 원소들에게 어떤 공통된 작업을 처리하고자 할 때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reduce()</a:t>
            </a:r>
          </a:p>
          <a:p>
            <a:pPr lvl="1"/>
            <a:r>
              <a:rPr lang="ko-KR" altLang="en-US" dirty="0"/>
              <a:t>리스트 전체 원소를 모아 하나의 결과를 출력하고자 할 때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437667" y="203965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1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Input &amp; Map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95" y="1476912"/>
            <a:ext cx="5153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/>
              <a:t> 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359946" y="172434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2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파티셔닝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&amp;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셔플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454" y="1700809"/>
            <a:ext cx="5281449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95" y="1476912"/>
            <a:ext cx="5153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/>
              <a:t> 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391477" y="692696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3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Reduce &amp; Output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412776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851" y="1826866"/>
            <a:ext cx="87503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0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전통적인 파일 시스템의 문제점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15237"/>
              </p:ext>
            </p:extLst>
          </p:nvPr>
        </p:nvGraphicFramePr>
        <p:xfrm>
          <a:off x="818055" y="1744425"/>
          <a:ext cx="9902497" cy="22910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복잡한 제어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</a:t>
                      </a:r>
                      <a:r>
                        <a:rPr lang="ko-KR" altLang="en-US" baseline="0" dirty="0" smtClean="0"/>
                        <a:t>는 동시 접속에 대한 읽기와 쓰기 모두에 대해 잠금을 걸지만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고정된 읽기 위주의 데이터에서는 복잡성으로 인해 효율이 떨어짐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트리 구조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증가에 따라 </a:t>
                      </a:r>
                      <a:r>
                        <a:rPr lang="ko-KR" altLang="en-US" dirty="0" err="1" smtClean="0"/>
                        <a:t>디렉토리</a:t>
                      </a:r>
                      <a:r>
                        <a:rPr lang="ko-KR" altLang="en-US" dirty="0" smtClean="0"/>
                        <a:t> 구조가 복잡해짐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저장된 </a:t>
                      </a:r>
                      <a:r>
                        <a:rPr lang="ko-KR" altLang="en-US" dirty="0" err="1" smtClean="0"/>
                        <a:t>디렉토리</a:t>
                      </a:r>
                      <a:r>
                        <a:rPr lang="ko-KR" altLang="en-US" dirty="0" smtClean="0"/>
                        <a:t> 구조를 정확히 알고 있어야 하기에 검색과 찾기가 어려움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 정보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 </a:t>
                      </a:r>
                      <a:r>
                        <a:rPr lang="ko-KR" altLang="en-US" dirty="0" smtClean="0"/>
                        <a:t>저장 시에는 파일명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파일 유형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생성일자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변경일자 등의 기본 정보만 제공되며 </a:t>
                      </a:r>
                      <a:r>
                        <a:rPr lang="en-US" altLang="ko-KR" dirty="0" smtClean="0"/>
                        <a:t>Content</a:t>
                      </a:r>
                      <a:r>
                        <a:rPr lang="ko-KR" altLang="en-US" dirty="0" smtClean="0"/>
                        <a:t>와 </a:t>
                      </a:r>
                      <a:r>
                        <a:rPr lang="en-US" altLang="ko-KR" dirty="0" smtClean="0"/>
                        <a:t>Context</a:t>
                      </a:r>
                      <a:r>
                        <a:rPr lang="ko-KR" altLang="en-US" dirty="0" smtClean="0"/>
                        <a:t>의 메타 데이터 제공이 안됨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2842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336320"/>
            <a:ext cx="10945216" cy="6117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어떤 타입이 맵이나 리듀스에서 </a:t>
            </a:r>
            <a:r>
              <a:rPr lang="en-US" altLang="ko-KR" smtClean="0"/>
              <a:t>Key</a:t>
            </a:r>
            <a:r>
              <a:rPr lang="ko-KR" altLang="en-US" smtClean="0"/>
              <a:t>로 사용되기 위해서는 </a:t>
            </a:r>
            <a:r>
              <a:rPr lang="en-US" altLang="ko-KR" smtClean="0">
                <a:solidFill>
                  <a:srgbClr val="C00000"/>
                </a:solidFill>
              </a:rPr>
              <a:t>WritableComparable</a:t>
            </a:r>
            <a:r>
              <a:rPr lang="ko-KR" altLang="en-US" smtClean="0"/>
              <a:t>인터페이스를 지원해야 하고</a:t>
            </a:r>
            <a:r>
              <a:rPr lang="en-US" altLang="ko-KR" smtClean="0"/>
              <a:t>, Value</a:t>
            </a:r>
            <a:r>
              <a:rPr lang="ko-KR" altLang="en-US" smtClean="0"/>
              <a:t>로 사용되기 위해서는 </a:t>
            </a:r>
            <a:r>
              <a:rPr lang="en-US" altLang="ko-KR" smtClean="0">
                <a:solidFill>
                  <a:srgbClr val="C00000"/>
                </a:solidFill>
              </a:rPr>
              <a:t>Writable</a:t>
            </a:r>
            <a:r>
              <a:rPr lang="en-US" altLang="ko-KR" smtClean="0"/>
              <a:t> </a:t>
            </a:r>
            <a:r>
              <a:rPr lang="ko-KR" altLang="en-US" smtClean="0"/>
              <a:t>인터페이스를 구현해야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Writable</a:t>
            </a:r>
            <a:r>
              <a:rPr lang="en-US" altLang="ko-KR" smtClean="0"/>
              <a:t> </a:t>
            </a:r>
            <a:r>
              <a:rPr lang="ko-KR" altLang="en-US" smtClean="0"/>
              <a:t>인터페이스는 직렬화</a:t>
            </a:r>
            <a:r>
              <a:rPr lang="en-US" altLang="ko-KR" smtClean="0"/>
              <a:t>/</a:t>
            </a:r>
            <a:r>
              <a:rPr lang="ko-KR" altLang="en-US" smtClean="0"/>
              <a:t>역직렬화</a:t>
            </a:r>
            <a:r>
              <a:rPr lang="en-US" altLang="ko-KR" smtClean="0"/>
              <a:t>(serializable/deserializable)</a:t>
            </a:r>
            <a:r>
              <a:rPr lang="ko-KR" altLang="en-US" smtClean="0"/>
              <a:t>를 구현하는데 사용되는 메소드를 갖고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하둡의 </a:t>
            </a:r>
            <a:r>
              <a:rPr lang="en-US" altLang="ko-KR" smtClean="0"/>
              <a:t>Key/Value </a:t>
            </a:r>
            <a:r>
              <a:rPr lang="ko-KR" altLang="en-US" smtClean="0"/>
              <a:t>레코드는 디스크에 저장되거나 네트워크를 타고 전달되어야 하므로 직렬화</a:t>
            </a:r>
            <a:r>
              <a:rPr lang="en-US" altLang="ko-KR" smtClean="0"/>
              <a:t>/</a:t>
            </a:r>
            <a:r>
              <a:rPr lang="ko-KR" altLang="en-US" smtClean="0"/>
              <a:t>역직렬화가 필요합니다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하둡은 </a:t>
            </a:r>
            <a:r>
              <a:rPr lang="en-US" altLang="ko-KR" smtClean="0"/>
              <a:t>RPC(Remote Procedure Call)</a:t>
            </a:r>
            <a:r>
              <a:rPr lang="ko-KR" altLang="en-US" smtClean="0"/>
              <a:t>를 이용해서 클러스터 내의 노드들 간에 통신을 수행하므로 </a:t>
            </a:r>
            <a:r>
              <a:rPr lang="ko-KR" altLang="en-US"/>
              <a:t>직렬화</a:t>
            </a:r>
            <a:r>
              <a:rPr lang="en-US" altLang="ko-KR"/>
              <a:t>/</a:t>
            </a:r>
            <a:r>
              <a:rPr lang="ko-KR" altLang="en-US"/>
              <a:t>역직렬화가 필요합니다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w</a:t>
            </a:r>
            <a:r>
              <a:rPr lang="en-US" altLang="ko-KR" smtClean="0"/>
              <a:t>rite </a:t>
            </a:r>
            <a:r>
              <a:rPr lang="ko-KR" altLang="en-US" smtClean="0"/>
              <a:t>메서드 </a:t>
            </a:r>
            <a:r>
              <a:rPr lang="en-US" altLang="ko-KR" smtClean="0"/>
              <a:t>- </a:t>
            </a:r>
            <a:r>
              <a:rPr lang="ko-KR" altLang="en-US" smtClean="0"/>
              <a:t> 객체  직렬화</a:t>
            </a:r>
            <a:r>
              <a:rPr lang="en-US" altLang="ko-KR"/>
              <a:t>(</a:t>
            </a:r>
            <a:r>
              <a:rPr lang="en-US" altLang="ko-KR" smtClean="0"/>
              <a:t>serializable)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readFileds </a:t>
            </a:r>
            <a:r>
              <a:rPr lang="ko-KR" altLang="en-US" smtClean="0"/>
              <a:t>메서드 </a:t>
            </a:r>
            <a:r>
              <a:rPr lang="en-US" altLang="ko-KR" smtClean="0"/>
              <a:t>– </a:t>
            </a:r>
            <a:r>
              <a:rPr lang="ko-KR" altLang="en-US" smtClean="0"/>
              <a:t>객체 역직렬화</a:t>
            </a:r>
            <a:r>
              <a:rPr lang="en-US" altLang="ko-KR" smtClean="0"/>
              <a:t>( deserializable)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C00000"/>
                </a:solidFill>
              </a:rPr>
              <a:t>WritableComparable</a:t>
            </a:r>
            <a:r>
              <a:rPr lang="ko-KR" altLang="en-US" smtClean="0"/>
              <a:t>인터페이스는 객체들간의 비교를 가능하게 해주기 위한 자바의 </a:t>
            </a:r>
            <a:r>
              <a:rPr lang="en-US" altLang="ko-KR" smtClean="0"/>
              <a:t>Comparable </a:t>
            </a:r>
            <a:r>
              <a:rPr lang="ko-KR" altLang="en-US" smtClean="0"/>
              <a:t>인터페이스가 추가된 인터페이스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하둡에서 맵과 리듀스에서 사용되는 키들은 소팅이 가능해야 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Comparable </a:t>
            </a:r>
            <a:r>
              <a:rPr lang="ko-KR" altLang="en-US" smtClean="0"/>
              <a:t>인터페이스의 </a:t>
            </a:r>
            <a:r>
              <a:rPr lang="en-US" altLang="ko-KR" smtClean="0"/>
              <a:t>compareTo </a:t>
            </a:r>
            <a:r>
              <a:rPr lang="ko-KR" altLang="en-US" smtClean="0"/>
              <a:t>메서드는 객체를 비교하여  순서를 정해주는 역할을 합니다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오브젝트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특징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723019"/>
              </p:ext>
            </p:extLst>
          </p:nvPr>
        </p:nvGraphicFramePr>
        <p:xfrm>
          <a:off x="818055" y="1744425"/>
          <a:ext cx="9902497" cy="2936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평면 주소 공간 사용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트리 형태의 계층 구조나 </a:t>
                      </a:r>
                      <a:r>
                        <a:rPr lang="ko-KR" altLang="en-US" dirty="0" err="1" smtClean="0"/>
                        <a:t>디렉코리</a:t>
                      </a:r>
                      <a:r>
                        <a:rPr lang="ko-KR" altLang="en-US" dirty="0" smtClean="0"/>
                        <a:t> 포함 구조가 아니며 순차적 할당 지정을 통한 주소 공간 할당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Unique</a:t>
                      </a:r>
                      <a:r>
                        <a:rPr lang="en-US" altLang="ko-KR" baseline="0" dirty="0" smtClean="0"/>
                        <a:t>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해시 함수를 이용하여 각 오브젝트는 유일성을 보장받으며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이는 인터넷의 </a:t>
                      </a:r>
                      <a:r>
                        <a:rPr lang="en-US" altLang="ko-KR" dirty="0" smtClean="0"/>
                        <a:t>URL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지정방식과 유사함</a:t>
                      </a:r>
                      <a:r>
                        <a:rPr lang="en-US" altLang="ko-KR" baseline="0" dirty="0" smtClean="0"/>
                        <a:t>. </a:t>
                      </a:r>
                      <a:r>
                        <a:rPr lang="ko-KR" altLang="en-US" baseline="0" dirty="0" smtClean="0"/>
                        <a:t>따라서 내부적으로 파일의 저장 지역이나 </a:t>
                      </a:r>
                      <a:r>
                        <a:rPr lang="ko-KR" altLang="en-US" baseline="0" dirty="0" err="1" smtClean="0"/>
                        <a:t>디렉토리</a:t>
                      </a:r>
                      <a:r>
                        <a:rPr lang="ko-KR" altLang="en-US" baseline="0" dirty="0" smtClean="0"/>
                        <a:t> 경로를 알 필요가 없음을 뜻함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</a:t>
                      </a:r>
                      <a:r>
                        <a:rPr lang="ko-KR" altLang="en-US" dirty="0" smtClean="0"/>
                        <a:t>보다 동시 사용에 대한 읽기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쓰기의 잠금 오버헤드가 적음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표준 프로토콜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오브젝트 스토리지는 업계 표준 인터페이스인 </a:t>
                      </a:r>
                      <a:r>
                        <a:rPr lang="en-US" altLang="ko-KR" dirty="0" smtClean="0"/>
                        <a:t>HTTP</a:t>
                      </a:r>
                      <a:r>
                        <a:rPr lang="ko-KR" altLang="en-US" dirty="0" smtClean="0"/>
                        <a:t>를 이용함에 따라 인터넷을 통한 접근 및 전송이 자유로움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4371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87939"/>
              </p:ext>
            </p:extLst>
          </p:nvPr>
        </p:nvGraphicFramePr>
        <p:xfrm>
          <a:off x="640080" y="1572768"/>
          <a:ext cx="11082528" cy="4041648"/>
        </p:xfrm>
        <a:graphic>
          <a:graphicData uri="http://schemas.openxmlformats.org/drawingml/2006/table">
            <a:tbl>
              <a:tblPr/>
              <a:tblGrid>
                <a:gridCol w="1746504"/>
                <a:gridCol w="9336024"/>
              </a:tblGrid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타입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설명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String</a:t>
                      </a:r>
                      <a:r>
                        <a:rPr lang="ko-KR" altLang="en-US" sz="1600" smtClean="0"/>
                        <a:t>에 해당하며 </a:t>
                      </a:r>
                      <a:r>
                        <a:rPr lang="en-US" altLang="ko-KR" sz="1600" smtClean="0"/>
                        <a:t>Text</a:t>
                      </a:r>
                      <a:r>
                        <a:rPr lang="ko-KR" altLang="en-US" sz="1600" smtClean="0"/>
                        <a:t>타입에서 </a:t>
                      </a:r>
                      <a:r>
                        <a:rPr lang="en-US" altLang="ko-KR" sz="1600" smtClean="0"/>
                        <a:t>String </a:t>
                      </a:r>
                      <a:r>
                        <a:rPr lang="ko-KR" altLang="en-US" sz="1600" smtClean="0"/>
                        <a:t>타입의 값을 얻고자 하면 </a:t>
                      </a:r>
                      <a:r>
                        <a:rPr lang="en-US" altLang="ko-KR" sz="1600" smtClean="0"/>
                        <a:t>toString()</a:t>
                      </a:r>
                      <a:r>
                        <a:rPr lang="ko-KR" altLang="en-US" sz="1600" smtClean="0"/>
                        <a:t>를 호출합니다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IntWritable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Integer </a:t>
                      </a:r>
                      <a:r>
                        <a:rPr lang="ko-KR" altLang="en-US" sz="1600" smtClean="0"/>
                        <a:t>또는 </a:t>
                      </a:r>
                      <a:r>
                        <a:rPr lang="en-US" altLang="ko-KR" sz="1600" smtClean="0"/>
                        <a:t>int</a:t>
                      </a:r>
                      <a:r>
                        <a:rPr lang="ko-KR" altLang="en-US" sz="1600" smtClean="0"/>
                        <a:t>에 해당</a:t>
                      </a:r>
                      <a:r>
                        <a:rPr lang="en-US" altLang="ko-KR" sz="1600" smtClean="0"/>
                        <a:t>,  int</a:t>
                      </a:r>
                      <a:r>
                        <a:rPr lang="ko-KR" altLang="en-US" sz="1600" smtClean="0"/>
                        <a:t>타입의 값을 얻으려면 </a:t>
                      </a:r>
                      <a:r>
                        <a:rPr lang="en-US" altLang="ko-KR" sz="1600" smtClean="0"/>
                        <a:t>get()</a:t>
                      </a:r>
                      <a:r>
                        <a:rPr lang="ko-KR" altLang="en-US" sz="1600" smtClean="0"/>
                        <a:t>를 호출합니다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LongWritable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Long</a:t>
                      </a:r>
                      <a:r>
                        <a:rPr lang="ko-KR" altLang="en-US" sz="1600" smtClean="0"/>
                        <a:t>이나 </a:t>
                      </a:r>
                      <a:r>
                        <a:rPr lang="en-US" altLang="ko-KR" sz="1600" smtClean="0"/>
                        <a:t>long</a:t>
                      </a:r>
                      <a:r>
                        <a:rPr lang="ko-KR" altLang="en-US" sz="1600" smtClean="0"/>
                        <a:t>에 해당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en-US" altLang="ko-KR" sz="1600" baseline="0" smtClean="0"/>
                        <a:t> long</a:t>
                      </a:r>
                      <a:r>
                        <a:rPr lang="ko-KR" altLang="en-US" sz="1600" smtClean="0"/>
                        <a:t>타입의 값을 얻으려면 </a:t>
                      </a:r>
                      <a:r>
                        <a:rPr lang="en-US" altLang="ko-KR" sz="1600" smtClean="0"/>
                        <a:t>get()</a:t>
                      </a:r>
                      <a:r>
                        <a:rPr lang="ko-KR" altLang="en-US" sz="1600" smtClean="0"/>
                        <a:t>를 호출합니다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FloatWritable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Float</a:t>
                      </a:r>
                      <a:r>
                        <a:rPr lang="ko-KR" altLang="en-US" sz="1600" smtClean="0"/>
                        <a:t>이나 </a:t>
                      </a:r>
                      <a:r>
                        <a:rPr lang="en-US" altLang="ko-KR" sz="1600" smtClean="0"/>
                        <a:t>float</a:t>
                      </a:r>
                      <a:r>
                        <a:rPr lang="ko-KR" altLang="en-US" sz="1600" smtClean="0"/>
                        <a:t>에 해당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en-US" altLang="ko-KR" sz="1600" baseline="0" smtClean="0"/>
                        <a:t> float</a:t>
                      </a:r>
                      <a:r>
                        <a:rPr lang="ko-KR" altLang="en-US" sz="1600" smtClean="0"/>
                        <a:t>타입의 값을 얻으려면 </a:t>
                      </a:r>
                      <a:r>
                        <a:rPr lang="en-US" altLang="ko-KR" sz="1600" smtClean="0"/>
                        <a:t>get()</a:t>
                      </a:r>
                      <a:r>
                        <a:rPr lang="ko-KR" altLang="en-US" sz="1600" smtClean="0"/>
                        <a:t>를 호출합니다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BooleanWritable</a:t>
                      </a: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Boolean</a:t>
                      </a:r>
                      <a:r>
                        <a:rPr lang="ko-KR" altLang="en-US" sz="1600" smtClean="0"/>
                        <a:t>이나 </a:t>
                      </a:r>
                      <a:r>
                        <a:rPr lang="en-US" altLang="ko-KR" sz="1600" smtClean="0"/>
                        <a:t>boolean</a:t>
                      </a:r>
                      <a:r>
                        <a:rPr lang="ko-KR" altLang="en-US" sz="1600" smtClean="0"/>
                        <a:t>에 해당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en-US" altLang="ko-KR" sz="1600" baseline="0" smtClean="0"/>
                        <a:t> boolean</a:t>
                      </a:r>
                      <a:r>
                        <a:rPr lang="ko-KR" altLang="en-US" sz="1600" smtClean="0"/>
                        <a:t>타입의 값을 얻으려면 </a:t>
                      </a:r>
                      <a:r>
                        <a:rPr lang="en-US" altLang="ko-KR" sz="1600" smtClean="0"/>
                        <a:t>get()</a:t>
                      </a:r>
                      <a:r>
                        <a:rPr lang="ko-KR" altLang="en-US" sz="1600" smtClean="0"/>
                        <a:t>를 호출합니다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ArrayWritable</a:t>
                      </a:r>
                      <a:endParaRPr lang="ko-KR" altLang="en-US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하나의 값이 아니라 배열처럼 여러 개의 값을 한 번에 저장해야 할 경우 사용할 수 있는 있는 클래스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ko-KR" altLang="en-US" sz="1600" smtClean="0"/>
                        <a:t>원소로 들어가는 값은 모두 동일한 타입이어야 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NullWritable</a:t>
                      </a: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값이 없음을 나타내는 싱글톤 타입으로 </a:t>
                      </a:r>
                      <a:r>
                        <a:rPr lang="en-US" altLang="ko-KR" sz="1600" smtClean="0"/>
                        <a:t>Value</a:t>
                      </a:r>
                      <a:r>
                        <a:rPr lang="ko-KR" altLang="en-US" sz="1600" smtClean="0"/>
                        <a:t>의 값이 존재하지 않을 경우 사용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자바 언어의</a:t>
                      </a:r>
                      <a:r>
                        <a:rPr lang="ko-KR" altLang="en-US" sz="1600" baseline="0" smtClean="0"/>
                        <a:t> </a:t>
                      </a:r>
                      <a:r>
                        <a:rPr lang="en-US" altLang="ko-KR" sz="1600" baseline="0" smtClean="0"/>
                        <a:t>null</a:t>
                      </a:r>
                      <a:r>
                        <a:rPr lang="ko-KR" altLang="en-US" sz="1600" baseline="0" smtClean="0"/>
                        <a:t>과 같습니다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 </a:t>
                      </a:r>
                      <a:endParaRPr lang="ko-KR" altLang="en-US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org.apache.hadoop.io </a:t>
                      </a:r>
                      <a:r>
                        <a:rPr lang="ko-KR" altLang="en-US" sz="1600" smtClean="0"/>
                        <a:t>레퍼런스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Task </a:t>
            </a:r>
            <a:r>
              <a:rPr lang="ko-KR" altLang="en-US" b="1" smtClean="0">
                <a:solidFill>
                  <a:srgbClr val="C00000"/>
                </a:solidFill>
              </a:rPr>
              <a:t>수의 결정 방식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주어진 입력 파일을 처리하기 위해 필요한 맵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입력 포맷이 주어진 입력 파일들을 처리하는데 몇 개의 맵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getSplits </a:t>
            </a:r>
            <a:r>
              <a:rPr lang="ko-KR" altLang="en-US"/>
              <a:t>메서드 </a:t>
            </a:r>
            <a:r>
              <a:rPr lang="en-US" altLang="ko-KR"/>
              <a:t>- </a:t>
            </a:r>
            <a:r>
              <a:rPr lang="ko-KR" altLang="en-US"/>
              <a:t>주어진 모든 입력 파일들을 </a:t>
            </a:r>
            <a:r>
              <a:rPr lang="ko-KR" altLang="en-US" smtClean="0"/>
              <a:t>입력 파일 수와 입력 파일의 크기 정보를 바탕으로 </a:t>
            </a:r>
            <a:r>
              <a:rPr lang="en-US" altLang="ko-KR" smtClean="0"/>
              <a:t>InputSplit</a:t>
            </a:r>
            <a:r>
              <a:rPr lang="ko-KR" altLang="en-US"/>
              <a:t>로 나눠서 그 조각들의 리스트를 </a:t>
            </a:r>
            <a:r>
              <a:rPr lang="ko-KR" altLang="en-US" smtClean="0"/>
              <a:t>리턴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InputSplit </a:t>
            </a:r>
            <a:r>
              <a:rPr lang="ko-KR" altLang="en-US" smtClean="0"/>
              <a:t>마다 맵 태스크가 하나씩 할당 </a:t>
            </a:r>
            <a:r>
              <a:rPr lang="en-US" altLang="ko-KR" smtClean="0"/>
              <a:t>(</a:t>
            </a:r>
            <a:r>
              <a:rPr lang="ko-KR" altLang="en-US" smtClean="0"/>
              <a:t>하나의 데이터 블록마다 할당</a:t>
            </a:r>
            <a:r>
              <a:rPr lang="en-US" altLang="ko-KR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어떤 포맷들은 파일이 여러 블록으로 구성이 되어 있어도 블록별로 맵 태스크를 할당하는 것을 불허합니다</a:t>
            </a:r>
            <a:r>
              <a:rPr lang="en-US" altLang="ko-KR" smtClean="0"/>
              <a:t>.  (TextInputFormat</a:t>
            </a:r>
            <a:r>
              <a:rPr lang="ko-KR" altLang="en-US" smtClean="0"/>
              <a:t>의 경우 텍스트 파일이 </a:t>
            </a:r>
            <a:r>
              <a:rPr lang="en-US" altLang="ko-KR" smtClean="0"/>
              <a:t>gzip </a:t>
            </a:r>
            <a:r>
              <a:rPr lang="ko-KR" altLang="en-US" smtClean="0"/>
              <a:t>등으로 압축이 되어 있으면 전체 파일을 블록의 수와 관계 없이 하나의 맵 태스크에 지정해 버립니다</a:t>
            </a:r>
            <a:r>
              <a:rPr lang="en-US" altLang="ko-KR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isSplitable </a:t>
            </a:r>
            <a:r>
              <a:rPr lang="ko-KR" altLang="en-US" smtClean="0"/>
              <a:t>메서드는 블록 단위로 나눌 수 있는지 여부를 반환합니다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</a:t>
            </a:r>
            <a:r>
              <a:rPr lang="en-US" altLang="ko-KR" smtClean="0"/>
              <a:t> </a:t>
            </a:r>
            <a:r>
              <a:rPr lang="ko-KR" altLang="en-US" smtClean="0"/>
              <a:t>태스크의 출력에 리듀스 코드를 먼저 적용해서 리듀스로 넘어가야 하는 데이터의 크기를 줄이는 역할을 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태스크와 리듀스 태스크 간의 네트워크 통신량을 최소화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작업의 순서를 달리해도 최종 결과물이 같은 잡이면 </a:t>
            </a:r>
            <a:r>
              <a:rPr lang="en-US" altLang="ko-KR" smtClean="0"/>
              <a:t>combiner</a:t>
            </a:r>
            <a:r>
              <a:rPr lang="ko-KR" altLang="en-US" smtClean="0"/>
              <a:t>를 적용할 수 있습니다</a:t>
            </a:r>
            <a:r>
              <a:rPr lang="en-US" altLang="ko-KR" smtClean="0"/>
              <a:t>. (</a:t>
            </a:r>
            <a:r>
              <a:rPr lang="ko-KR" altLang="en-US" smtClean="0"/>
              <a:t>교환의 법칙과 결합의 법칙이 만족되는 잡이라면 </a:t>
            </a:r>
            <a:r>
              <a:rPr lang="en-US" altLang="ko-KR" smtClean="0"/>
              <a:t>combiner</a:t>
            </a:r>
            <a:r>
              <a:rPr lang="ko-KR" altLang="en-US" smtClean="0"/>
              <a:t>를 적용할 수 있습니다</a:t>
            </a:r>
            <a:r>
              <a:rPr lang="en-US" altLang="ko-KR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Combiner</a:t>
            </a:r>
            <a:r>
              <a:rPr lang="ko-KR" altLang="en-US" smtClean="0"/>
              <a:t>를 적용할 수 있는 경우라면 리듀스 클래스를 그대로 컴바이너 클래스로 사용하는 형태를 가져가기를 권장합니다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Combiner</a:t>
            </a:r>
            <a:r>
              <a:rPr lang="ko-KR" altLang="en-US" smtClean="0"/>
              <a:t>의 설정은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setCombinerClass </a:t>
            </a:r>
            <a:r>
              <a:rPr lang="ko-KR" altLang="en-US" smtClean="0"/>
              <a:t>메서드로 가능합니다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Hadoop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오브젝트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장점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49"/>
              </p:ext>
            </p:extLst>
          </p:nvPr>
        </p:nvGraphicFramePr>
        <p:xfrm>
          <a:off x="818055" y="1744425"/>
          <a:ext cx="9902497" cy="4246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정렬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데이터에 따른 저장 위치와 보호 레벨 등을 지정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단순화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자동화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데이터를 통해 규칙 등을 자동으로 적용할 수 있음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그룹화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데이터를 기반으로 관련 데이터들 간의 포인터 지정으로 하나의 그림과 관련된 문서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동영상 등 서로 다른 유형 간에 관계 설정이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조직 정보화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조직 </a:t>
                      </a:r>
                      <a:r>
                        <a:rPr lang="en-US" altLang="ko-KR" dirty="0" smtClean="0"/>
                        <a:t>BI(Business Intelligence) </a:t>
                      </a:r>
                      <a:r>
                        <a:rPr lang="ko-KR" altLang="en-US" dirty="0" smtClean="0"/>
                        <a:t>툴에 메타 데이터 적용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파일명을 몰라도 쉽게 검색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스마트 복제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같은 오브젝트 스토리지 </a:t>
                      </a:r>
                      <a:r>
                        <a:rPr lang="en-US" altLang="ko-KR" dirty="0" smtClean="0"/>
                        <a:t>ID</a:t>
                      </a:r>
                      <a:r>
                        <a:rPr lang="ko-KR" altLang="en-US" dirty="0" smtClean="0"/>
                        <a:t>의 복제를 통해 분산 저장이 가능하며 파일 장애 시 자동 복구가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무결성</a:t>
                      </a:r>
                      <a:r>
                        <a:rPr lang="ko-KR" altLang="en-US" dirty="0" smtClean="0"/>
                        <a:t> 보장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해시 함수와 디지털 서명에 의한 데이터 관리로 인증과 </a:t>
                      </a:r>
                      <a:r>
                        <a:rPr lang="ko-KR" altLang="en-US" dirty="0" err="1" smtClean="0"/>
                        <a:t>무결성</a:t>
                      </a:r>
                      <a:r>
                        <a:rPr lang="ko-KR" altLang="en-US" dirty="0" smtClean="0"/>
                        <a:t> 보장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유연한 </a:t>
                      </a:r>
                      <a:r>
                        <a:rPr lang="ko-KR" altLang="en-US" dirty="0" err="1" smtClean="0"/>
                        <a:t>확장성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아키텍처에서는 오브젝트 수량뿐만 아니라 용량 확장도 쉬움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자동화와 관리의 용이성으로 </a:t>
                      </a:r>
                      <a:r>
                        <a:rPr lang="en-US" altLang="ko-KR" dirty="0" smtClean="0"/>
                        <a:t>NAS </a:t>
                      </a:r>
                      <a:r>
                        <a:rPr lang="ko-KR" altLang="en-US" dirty="0" smtClean="0"/>
                        <a:t>대비 비용 절감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8309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MapReduce</a:t>
            </a:r>
            <a:r>
              <a:rPr lang="ko-KR" altLang="en-US"/>
              <a:t>는 구글에서 분산 컴퓨팅을 지원하기 위한 목적으로 </a:t>
            </a:r>
            <a:r>
              <a:rPr lang="ko-KR" altLang="en-US" smtClean="0"/>
              <a:t>제작하여 </a:t>
            </a:r>
            <a:r>
              <a:rPr lang="en-US" altLang="ko-KR" smtClean="0"/>
              <a:t>2004</a:t>
            </a:r>
            <a:r>
              <a:rPr lang="ko-KR" altLang="en-US"/>
              <a:t>년 발표한 소프트웨어 프레임워크로 </a:t>
            </a:r>
            <a:r>
              <a:rPr lang="en-US" altLang="ko-KR"/>
              <a:t>HDFS</a:t>
            </a:r>
            <a:r>
              <a:rPr lang="ko-KR" altLang="en-US"/>
              <a:t>에 저장된 파일이용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프레임워크는 </a:t>
            </a:r>
            <a:r>
              <a:rPr lang="ko-KR" altLang="en-US"/>
              <a:t>함수형 프로그래밍에서 일반적으로 사용되는 </a:t>
            </a:r>
            <a:r>
              <a:rPr lang="en-US" altLang="ko-KR"/>
              <a:t>Map()</a:t>
            </a:r>
            <a:r>
              <a:rPr lang="ko-KR" altLang="en-US" smtClean="0"/>
              <a:t>과  </a:t>
            </a:r>
            <a:r>
              <a:rPr lang="en-US" altLang="ko-KR" smtClean="0"/>
              <a:t>Reduce</a:t>
            </a:r>
            <a:r>
              <a:rPr lang="en-US" altLang="ko-KR"/>
              <a:t>() </a:t>
            </a:r>
            <a:r>
              <a:rPr lang="ko-KR" altLang="en-US"/>
              <a:t>함수 기반으로 주로 구성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Map</a:t>
            </a:r>
            <a:r>
              <a:rPr lang="en-US" altLang="ko-KR"/>
              <a:t>() : (key, value) </a:t>
            </a:r>
            <a:r>
              <a:rPr lang="ko-KR" altLang="en-US"/>
              <a:t>쌍을 처리하여 또 다른 </a:t>
            </a:r>
            <a:r>
              <a:rPr lang="en-US" altLang="ko-KR"/>
              <a:t>(key ,value) </a:t>
            </a:r>
            <a:r>
              <a:rPr lang="ko-KR" altLang="en-US"/>
              <a:t>쌍을 생성하는 </a:t>
            </a:r>
            <a:r>
              <a:rPr lang="ko-KR" altLang="en-US" smtClean="0"/>
              <a:t>함수 </a:t>
            </a:r>
            <a:r>
              <a:rPr lang="en-US" altLang="ko-KR" smtClean="0"/>
              <a:t>Reduce</a:t>
            </a:r>
            <a:r>
              <a:rPr lang="en-US" altLang="ko-KR"/>
              <a:t>() : </a:t>
            </a:r>
            <a:r>
              <a:rPr lang="ko-KR" altLang="en-US"/>
              <a:t>맵으로부터 생성된 </a:t>
            </a:r>
            <a:r>
              <a:rPr lang="en-US" altLang="ko-KR"/>
              <a:t>(key, list(value))</a:t>
            </a:r>
            <a:r>
              <a:rPr lang="ko-KR" altLang="en-US"/>
              <a:t>들을 병합</a:t>
            </a:r>
            <a:r>
              <a:rPr lang="en-US" altLang="ko-KR"/>
              <a:t>(merge)</a:t>
            </a:r>
            <a:r>
              <a:rPr lang="ko-KR" altLang="en-US"/>
              <a:t>하여 </a:t>
            </a:r>
            <a:r>
              <a:rPr lang="ko-KR" altLang="en-US" smtClean="0"/>
              <a:t>최종적으로 </a:t>
            </a:r>
            <a:r>
              <a:rPr lang="en-US" altLang="ko-KR"/>
              <a:t>list(value) </a:t>
            </a:r>
            <a:r>
              <a:rPr lang="ko-KR" altLang="en-US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목적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프레임워크는 </a:t>
            </a:r>
            <a:r>
              <a:rPr lang="ko-KR" altLang="en-US"/>
              <a:t>페타바이트</a:t>
            </a:r>
            <a:r>
              <a:rPr lang="en-US" altLang="ko-KR"/>
              <a:t>(Petabyte) </a:t>
            </a:r>
            <a:r>
              <a:rPr lang="ko-KR" altLang="en-US"/>
              <a:t>이상의 대용량 데이터를 신뢰할 수 </a:t>
            </a:r>
            <a:r>
              <a:rPr lang="ko-KR" altLang="en-US" smtClean="0"/>
              <a:t>없는 컴퓨터로 </a:t>
            </a:r>
            <a:r>
              <a:rPr lang="ko-KR" altLang="en-US"/>
              <a:t>구성된 클러스터 환경에서 병렬 처리를 지원하기 위해서 개발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단점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Java </a:t>
            </a:r>
            <a:r>
              <a:rPr lang="ko-KR" altLang="en-US"/>
              <a:t>언어를 습득할 필요</a:t>
            </a:r>
            <a:r>
              <a:rPr lang="en-US" altLang="ko-KR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27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용어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Job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</a:t>
            </a:r>
            <a:r>
              <a:rPr lang="ko-KR" altLang="en-US"/>
              <a:t>와 </a:t>
            </a:r>
            <a:r>
              <a:rPr lang="en-US" altLang="ko-KR"/>
              <a:t>Reducer</a:t>
            </a:r>
            <a:r>
              <a:rPr lang="ko-KR" altLang="en-US"/>
              <a:t>를 실행하는 전체 프로그램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Task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1</a:t>
            </a:r>
            <a:r>
              <a:rPr lang="ko-KR" altLang="en-US"/>
              <a:t>개의 데이터 조각을 처리하는 </a:t>
            </a:r>
            <a:r>
              <a:rPr lang="en-US" altLang="ko-KR"/>
              <a:t>1</a:t>
            </a:r>
            <a:r>
              <a:rPr lang="ko-KR" altLang="en-US"/>
              <a:t>개의 </a:t>
            </a:r>
            <a:r>
              <a:rPr lang="en-US" altLang="ko-KR"/>
              <a:t>Mapper </a:t>
            </a:r>
            <a:r>
              <a:rPr lang="ko-KR" altLang="en-US"/>
              <a:t>또는 </a:t>
            </a:r>
            <a:r>
              <a:rPr lang="en-US" altLang="ko-KR"/>
              <a:t>Reducer</a:t>
            </a:r>
            <a:r>
              <a:rPr lang="ko-KR" altLang="en-US"/>
              <a:t>의 실행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Task attempt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머신 </a:t>
            </a:r>
            <a:r>
              <a:rPr lang="ko-KR" altLang="en-US"/>
              <a:t>위에서 </a:t>
            </a:r>
            <a:r>
              <a:rPr lang="en-US" altLang="ko-KR"/>
              <a:t>1</a:t>
            </a:r>
            <a:r>
              <a:rPr lang="ko-KR" altLang="en-US"/>
              <a:t>개의 태스크를 실행하는 특정 시도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Map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어떤 </a:t>
            </a:r>
            <a:r>
              <a:rPr lang="ko-KR" altLang="en-US"/>
              <a:t>데이터의 집합을 받아들여 데이터를 생성하는 프로세스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Reduce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Map</a:t>
            </a:r>
            <a:r>
              <a:rPr lang="ko-KR" altLang="en-US"/>
              <a:t>에 의해서 만들어진 데이터를 모아서 최종적으로 원하는 결과로 </a:t>
            </a:r>
            <a:r>
              <a:rPr lang="ko-KR" altLang="en-US" smtClean="0"/>
              <a:t>만들어 내는 </a:t>
            </a:r>
            <a:r>
              <a:rPr lang="ko-KR" altLang="en-US"/>
              <a:t>프로세스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74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용어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Job </a:t>
            </a:r>
            <a:endParaRPr lang="en-US" altLang="ko-KR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데이터 </a:t>
            </a:r>
            <a:r>
              <a:rPr lang="ko-KR" altLang="en-US"/>
              <a:t>집합을 이용하여 </a:t>
            </a:r>
            <a:r>
              <a:rPr lang="en-US" altLang="ko-KR"/>
              <a:t>Mapper</a:t>
            </a:r>
            <a:r>
              <a:rPr lang="ko-KR" altLang="en-US"/>
              <a:t>와 </a:t>
            </a:r>
            <a:r>
              <a:rPr lang="en-US" altLang="ko-KR"/>
              <a:t>Reducer</a:t>
            </a:r>
            <a:r>
              <a:rPr lang="ko-KR" altLang="en-US"/>
              <a:t>를 실행하는 </a:t>
            </a:r>
            <a:r>
              <a:rPr lang="en-US" altLang="ko-KR"/>
              <a:t>"</a:t>
            </a:r>
            <a:r>
              <a:rPr lang="ko-KR" altLang="en-US"/>
              <a:t>전체 프로그램“입니다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20</a:t>
            </a:r>
            <a:r>
              <a:rPr lang="ko-KR" altLang="en-US"/>
              <a:t>개의 파일로부터 </a:t>
            </a:r>
            <a:r>
              <a:rPr lang="en-US" altLang="ko-KR"/>
              <a:t>"Word Count"</a:t>
            </a:r>
            <a:r>
              <a:rPr lang="ko-KR" altLang="en-US"/>
              <a:t>를 실행하는 것은 </a:t>
            </a:r>
            <a:r>
              <a:rPr lang="en-US" altLang="ko-KR"/>
              <a:t>1</a:t>
            </a:r>
            <a:r>
              <a:rPr lang="ko-KR" altLang="en-US"/>
              <a:t>개의 작업</a:t>
            </a:r>
            <a:r>
              <a:rPr lang="en-US" altLang="ko-KR"/>
              <a:t>(Job)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Task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1</a:t>
            </a:r>
            <a:r>
              <a:rPr lang="ko-KR" altLang="en-US"/>
              <a:t>개의 데이터 조각을 처리하는 </a:t>
            </a:r>
            <a:r>
              <a:rPr lang="en-US" altLang="ko-KR"/>
              <a:t>1</a:t>
            </a:r>
            <a:r>
              <a:rPr lang="ko-KR" altLang="en-US"/>
              <a:t>개의 </a:t>
            </a:r>
            <a:r>
              <a:rPr lang="en-US" altLang="ko-KR"/>
              <a:t>Mapper </a:t>
            </a:r>
            <a:r>
              <a:rPr lang="ko-KR" altLang="en-US"/>
              <a:t>또는 </a:t>
            </a:r>
            <a:r>
              <a:rPr lang="en-US" altLang="ko-KR"/>
              <a:t>Reducer</a:t>
            </a:r>
            <a:r>
              <a:rPr lang="ko-KR" altLang="en-US"/>
              <a:t>의 실행입니다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20</a:t>
            </a:r>
            <a:r>
              <a:rPr lang="ko-KR" altLang="en-US"/>
              <a:t>개의 파일은 </a:t>
            </a:r>
            <a:r>
              <a:rPr lang="en-US" altLang="ko-KR"/>
              <a:t>20</a:t>
            </a:r>
            <a:r>
              <a:rPr lang="ko-KR" altLang="en-US"/>
              <a:t>개의 </a:t>
            </a:r>
            <a:r>
              <a:rPr lang="en-US" altLang="ko-KR"/>
              <a:t>Map </a:t>
            </a:r>
            <a:r>
              <a:rPr lang="ko-KR" altLang="en-US"/>
              <a:t>태스크에 의해 처리됩니다</a:t>
            </a:r>
            <a:r>
              <a:rPr lang="en-US" altLang="ko-KR"/>
              <a:t>.</a:t>
            </a:r>
            <a:endParaRPr lang="ko-KR" altLang="en-US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Task attempt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머신 </a:t>
            </a:r>
            <a:r>
              <a:rPr lang="ko-KR" altLang="en-US"/>
              <a:t>위에서 </a:t>
            </a:r>
            <a:r>
              <a:rPr lang="en-US" altLang="ko-KR"/>
              <a:t>1</a:t>
            </a:r>
            <a:r>
              <a:rPr lang="ko-KR" altLang="en-US"/>
              <a:t>개의 태스크를 실행하는 특정 시도입니다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최소한 </a:t>
            </a:r>
            <a:r>
              <a:rPr lang="en-US" altLang="ko-KR"/>
              <a:t>20</a:t>
            </a:r>
            <a:r>
              <a:rPr lang="ko-KR" altLang="en-US"/>
              <a:t>개의 </a:t>
            </a:r>
            <a:r>
              <a:rPr lang="en-US" altLang="ko-KR"/>
              <a:t>Map </a:t>
            </a:r>
            <a:r>
              <a:rPr lang="ko-KR" altLang="en-US"/>
              <a:t>태스크 시도들이 수행됩니다</a:t>
            </a:r>
            <a:r>
              <a:rPr lang="en-US" altLang="ko-KR"/>
              <a:t>. </a:t>
            </a:r>
            <a:r>
              <a:rPr lang="ko-KR" altLang="en-US"/>
              <a:t>서버 장애 시에는 더 많은 시도들이 수행 됩니다</a:t>
            </a:r>
            <a:r>
              <a:rPr lang="en-US" altLang="ko-KR"/>
              <a:t>.</a:t>
            </a:r>
            <a:endParaRPr lang="ko-KR" altLang="en-US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Map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어떤 </a:t>
            </a:r>
            <a:r>
              <a:rPr lang="ko-KR" altLang="en-US"/>
              <a:t>데이터의 집합을 받아들여 데이터를 생성하는 프로세스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Reduce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Map</a:t>
            </a:r>
            <a:r>
              <a:rPr lang="ko-KR" altLang="en-US"/>
              <a:t>에 의해서 만들어진 데이터를 모아서 최종적으로 원하는 결과로 </a:t>
            </a:r>
            <a:r>
              <a:rPr lang="ko-KR" altLang="en-US" smtClean="0"/>
              <a:t>만들어 내는 </a:t>
            </a:r>
            <a:r>
              <a:rPr lang="ko-KR" altLang="en-US"/>
              <a:t>프로세스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00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32688"/>
            <a:ext cx="7501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용어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Job Tracker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마스터 노드에서 </a:t>
            </a:r>
            <a:r>
              <a:rPr lang="en-US" altLang="ko-KR"/>
              <a:t>Job Tracker</a:t>
            </a:r>
            <a:r>
              <a:rPr lang="ko-KR" altLang="en-US"/>
              <a:t>는 시작합니다</a:t>
            </a:r>
            <a:r>
              <a:rPr lang="en-US" altLang="ko-KR"/>
              <a:t>. Job Tracker </a:t>
            </a:r>
            <a:r>
              <a:rPr lang="ko-KR" altLang="en-US"/>
              <a:t>는 클라이언트로부터 작업요청을 </a:t>
            </a:r>
            <a:r>
              <a:rPr lang="ko-KR" altLang="en-US" smtClean="0"/>
              <a:t>받으면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Task Tracker</a:t>
            </a:r>
            <a:r>
              <a:rPr lang="ko-KR" altLang="en-US"/>
              <a:t>의 작업 할당 및 결과를 통합합니다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Task Tracker</a:t>
            </a:r>
            <a:r>
              <a:rPr lang="ko-KR" altLang="en-US"/>
              <a:t>의 상태 및 전체 작업 진행 상황 등을 지속적으로 감시합니다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Task Tracker</a:t>
            </a:r>
            <a:endParaRPr lang="en-US" altLang="ko-KR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Task Tracker</a:t>
            </a:r>
            <a:r>
              <a:rPr lang="ko-KR" altLang="en-US"/>
              <a:t>는 슬레이브 노드에서 실행됩니다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Task Tracker</a:t>
            </a:r>
            <a:r>
              <a:rPr lang="ko-KR" altLang="en-US"/>
              <a:t>는 태스크를 실행할 자바 프로세스를 발생 시킵니다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HDFS</a:t>
            </a:r>
            <a:r>
              <a:rPr lang="ko-KR" altLang="en-US"/>
              <a:t>에 분산 저장된 데이터를 여러 대의 </a:t>
            </a:r>
            <a:r>
              <a:rPr lang="en-US" altLang="ko-KR"/>
              <a:t>TaskTracker</a:t>
            </a:r>
            <a:r>
              <a:rPr lang="ko-KR" altLang="en-US"/>
              <a:t>에서 병렬 처리합니다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TaskTracker</a:t>
            </a:r>
            <a:r>
              <a:rPr lang="ko-KR" altLang="en-US"/>
              <a:t>는 </a:t>
            </a:r>
            <a:r>
              <a:rPr lang="en-US" altLang="ko-KR"/>
              <a:t>JobTracker</a:t>
            </a:r>
            <a:r>
              <a:rPr lang="ko-KR" altLang="en-US"/>
              <a:t>가 할당한 태스크 관리 및 실행을 수행합니다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최대 몇 개의 태스크를 동시 수용할지는 사용자가 </a:t>
            </a:r>
            <a:r>
              <a:rPr lang="en-US" altLang="ko-KR"/>
              <a:t>Hadoop </a:t>
            </a:r>
            <a:r>
              <a:rPr lang="ko-KR" altLang="en-US"/>
              <a:t>설정을 통해 지정할 수 있습니다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한 </a:t>
            </a:r>
            <a:r>
              <a:rPr lang="en-US" altLang="ko-KR"/>
              <a:t>TaskTracker</a:t>
            </a:r>
            <a:r>
              <a:rPr lang="ko-KR" altLang="en-US"/>
              <a:t>에서 수행할 수 있는 최대 태스크 개수는 </a:t>
            </a:r>
            <a:r>
              <a:rPr lang="en-US" altLang="ko-KR"/>
              <a:t>Map Task</a:t>
            </a:r>
            <a:r>
              <a:rPr lang="ko-KR" altLang="en-US"/>
              <a:t>와 </a:t>
            </a:r>
            <a:r>
              <a:rPr lang="en-US" altLang="ko-KR"/>
              <a:t>Reduce Task </a:t>
            </a:r>
            <a:r>
              <a:rPr lang="ko-KR" altLang="en-US"/>
              <a:t>별로 </a:t>
            </a:r>
            <a:r>
              <a:rPr lang="ko-KR" altLang="en-US" smtClean="0"/>
              <a:t>지정이 </a:t>
            </a:r>
            <a:r>
              <a:rPr lang="ko-KR" altLang="en-US"/>
              <a:t>가능합니다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1477899"/>
            <a:ext cx="4019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32688"/>
            <a:ext cx="11451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동작 과정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map</a:t>
            </a:r>
            <a:r>
              <a:rPr lang="en-US" altLang="ko-KR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리스트의 각 원소들에게 어떤 공통된 작업을 처리하고자 할 때 사용됩니다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여러 입력 자료 셋으로부터 여러 중간 </a:t>
            </a:r>
            <a:r>
              <a:rPr lang="en-US" altLang="ko-KR"/>
              <a:t>value </a:t>
            </a:r>
            <a:r>
              <a:rPr lang="ko-KR" altLang="en-US"/>
              <a:t>들을 생성합니다</a:t>
            </a:r>
            <a:r>
              <a:rPr lang="en-US" altLang="ko-KR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병렬</a:t>
            </a:r>
            <a:r>
              <a:rPr lang="en-US" altLang="ko-KR"/>
              <a:t>(parallel)</a:t>
            </a:r>
            <a:r>
              <a:rPr lang="ko-KR" altLang="en-US"/>
              <a:t>로 작동하며</a:t>
            </a:r>
            <a:r>
              <a:rPr lang="en-US" altLang="ko-KR"/>
              <a:t>, </a:t>
            </a:r>
            <a:r>
              <a:rPr lang="ko-KR" altLang="en-US"/>
              <a:t>여러 입력 자료셋으로 부터 여러 중간 </a:t>
            </a:r>
            <a:r>
              <a:rPr lang="en-US" altLang="ko-KR"/>
              <a:t>value </a:t>
            </a:r>
            <a:r>
              <a:rPr lang="ko-KR" altLang="en-US"/>
              <a:t>들을 생성</a:t>
            </a:r>
            <a:endParaRPr lang="en-US" altLang="ko-KR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 smtClean="0"/>
              <a:t>reduce</a:t>
            </a:r>
            <a:r>
              <a:rPr lang="en-US" altLang="ko-KR"/>
              <a:t>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리스트 전체 원소를 모아 하나의 결과를 출력하고자 할 때 사용됩니다</a:t>
            </a:r>
            <a:r>
              <a:rPr lang="en-US" altLang="ko-KR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출력 </a:t>
            </a:r>
            <a:r>
              <a:rPr lang="en-US" altLang="ko-KR"/>
              <a:t>key</a:t>
            </a:r>
            <a:r>
              <a:rPr lang="ko-KR" altLang="en-US"/>
              <a:t>를 기준으로 각각 작업을 수행할 수 있습니다</a:t>
            </a:r>
            <a:r>
              <a:rPr lang="en-US" altLang="ko-KR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병렬로 작동하며</a:t>
            </a:r>
            <a:r>
              <a:rPr lang="en-US" altLang="ko-KR"/>
              <a:t>, </a:t>
            </a:r>
            <a:r>
              <a:rPr lang="ko-KR" altLang="en-US"/>
              <a:t>출력 </a:t>
            </a:r>
            <a:r>
              <a:rPr lang="en-US" altLang="ko-KR"/>
              <a:t>key</a:t>
            </a:r>
            <a:r>
              <a:rPr lang="ko-KR" altLang="en-US"/>
              <a:t>를 기준으로 각각 작업을 수행함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모든 값</a:t>
            </a:r>
            <a:r>
              <a:rPr lang="en-US" altLang="ko-KR"/>
              <a:t>(value)</a:t>
            </a:r>
            <a:r>
              <a:rPr lang="ko-KR" altLang="en-US"/>
              <a:t>들은 독립적으로 처리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3840126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32688"/>
            <a:ext cx="1145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동작 과정</a:t>
            </a:r>
            <a:endParaRPr lang="en-US" altLang="ko-KR" b="1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536" y="2246498"/>
            <a:ext cx="7634075" cy="4348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504" y="1318735"/>
            <a:ext cx="4882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1. job tracker</a:t>
            </a:r>
            <a:r>
              <a:rPr lang="ko-KR" altLang="en-US" sz="1600"/>
              <a:t>가 </a:t>
            </a:r>
            <a:r>
              <a:rPr lang="en-US" altLang="ko-KR" sz="1600"/>
              <a:t>mapper</a:t>
            </a:r>
            <a:r>
              <a:rPr lang="ko-KR" altLang="en-US" sz="1600"/>
              <a:t>를 각 </a:t>
            </a:r>
            <a:r>
              <a:rPr lang="en-US" altLang="ko-KR" sz="1600"/>
              <a:t>task tracker</a:t>
            </a:r>
            <a:r>
              <a:rPr lang="ko-KR" altLang="en-US" sz="1600"/>
              <a:t>로 배분</a:t>
            </a:r>
          </a:p>
          <a:p>
            <a:r>
              <a:rPr lang="en-US" altLang="ko-KR" sz="1600"/>
              <a:t>2. task tracker</a:t>
            </a:r>
            <a:r>
              <a:rPr lang="ko-KR" altLang="en-US" sz="1600"/>
              <a:t>는 자신이 보유한 데이터 청크를 대상으로 </a:t>
            </a:r>
            <a:r>
              <a:rPr lang="en-US" altLang="ko-KR" sz="1600"/>
              <a:t>map </a:t>
            </a:r>
            <a:r>
              <a:rPr lang="ko-KR" altLang="en-US" sz="1600"/>
              <a:t>작업을 수행</a:t>
            </a:r>
          </a:p>
          <a:p>
            <a:r>
              <a:rPr lang="en-US" altLang="ko-KR" sz="1600"/>
              <a:t>3. </a:t>
            </a:r>
            <a:r>
              <a:rPr lang="ko-KR" altLang="en-US" sz="1600"/>
              <a:t>중간 결과는 로컬 스토리지에 저장 </a:t>
            </a:r>
            <a:r>
              <a:rPr lang="en-US" altLang="ko-KR" sz="1600"/>
              <a:t>(partitioned, sorted)</a:t>
            </a:r>
          </a:p>
          <a:p>
            <a:r>
              <a:rPr lang="en-US" altLang="ko-KR" sz="1600"/>
              <a:t>4. </a:t>
            </a:r>
            <a:r>
              <a:rPr lang="ko-KR" altLang="en-US" sz="1600"/>
              <a:t>중간 결과를 </a:t>
            </a:r>
            <a:r>
              <a:rPr lang="en-US" altLang="ko-KR" sz="1600"/>
              <a:t>reducer</a:t>
            </a:r>
            <a:r>
              <a:rPr lang="ko-KR" altLang="en-US" sz="1600"/>
              <a:t>의 입력으로 전달</a:t>
            </a:r>
          </a:p>
          <a:p>
            <a:r>
              <a:rPr lang="en-US" altLang="ko-KR" sz="1600"/>
              <a:t>5. task tracker</a:t>
            </a:r>
            <a:r>
              <a:rPr lang="ko-KR" altLang="en-US" sz="1600"/>
              <a:t>가 </a:t>
            </a:r>
            <a:r>
              <a:rPr lang="en-US" altLang="ko-KR" sz="1600"/>
              <a:t>reducer</a:t>
            </a:r>
            <a:r>
              <a:rPr lang="ko-KR" altLang="en-US" sz="1600"/>
              <a:t>를 수행</a:t>
            </a:r>
          </a:p>
          <a:p>
            <a:r>
              <a:rPr lang="en-US" altLang="ko-KR" sz="1600"/>
              <a:t>6. reducer </a:t>
            </a:r>
            <a:r>
              <a:rPr lang="ko-KR" altLang="en-US" sz="1600"/>
              <a:t>실행 후 결과 저장</a:t>
            </a:r>
          </a:p>
        </p:txBody>
      </p:sp>
    </p:spTree>
    <p:extLst>
      <p:ext uri="{BB962C8B-B14F-4D97-AF65-F5344CB8AC3E}">
        <p14:creationId xmlns:p14="http://schemas.microsoft.com/office/powerpoint/2010/main" val="38939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MapReduce</a:t>
            </a:r>
            <a:r>
              <a:rPr lang="ko-KR" altLang="en-US">
                <a:solidFill>
                  <a:srgbClr val="C00000"/>
                </a:solidFill>
              </a:rPr>
              <a:t>를 이용하여 할 수 있는 </a:t>
            </a:r>
            <a:r>
              <a:rPr lang="ko-KR" altLang="en-US" smtClean="0">
                <a:solidFill>
                  <a:srgbClr val="C00000"/>
                </a:solidFill>
              </a:rPr>
              <a:t>작업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카운터 </a:t>
            </a:r>
            <a:r>
              <a:rPr lang="en-US" altLang="ko-KR"/>
              <a:t>- </a:t>
            </a:r>
            <a:r>
              <a:rPr lang="ko-KR" altLang="en-US"/>
              <a:t>입력파일 중 조건에 맞는 데이터의 수를 세는 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분산 </a:t>
            </a:r>
            <a:r>
              <a:rPr lang="en-US" altLang="ko-KR"/>
              <a:t>grep - </a:t>
            </a:r>
            <a:r>
              <a:rPr lang="ko-KR" altLang="en-US"/>
              <a:t>파일에서 특정 문자열을 포함하는 행을 찾는 프로그램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분산 </a:t>
            </a:r>
            <a:r>
              <a:rPr lang="en-US" altLang="ko-KR"/>
              <a:t>sort  - </a:t>
            </a:r>
            <a:r>
              <a:rPr lang="ko-KR" altLang="en-US"/>
              <a:t>입력 데이터를 임의의 순서로 정렬하는 것도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46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Hadoop MapReduce </a:t>
            </a:r>
            <a:r>
              <a:rPr lang="ko-KR" altLang="en-US">
                <a:solidFill>
                  <a:srgbClr val="C00000"/>
                </a:solidFill>
              </a:rPr>
              <a:t>프로그래밍 </a:t>
            </a:r>
            <a:r>
              <a:rPr lang="ko-KR" altLang="en-US" smtClean="0">
                <a:solidFill>
                  <a:srgbClr val="C00000"/>
                </a:solidFill>
              </a:rPr>
              <a:t>요소</a:t>
            </a:r>
            <a:endParaRPr lang="en-US" altLang="ko-KR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타입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맵리듀스 프로그램에서 키와 값으로 사용되는 데이터 타입 클래스 입니다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데이터 타입 클래스는 개발자가 직접 구현할 수도 있으며</a:t>
            </a:r>
            <a:r>
              <a:rPr lang="en-US" altLang="ko-KR"/>
              <a:t>, </a:t>
            </a:r>
            <a:r>
              <a:rPr lang="ko-KR" altLang="en-US"/>
              <a:t>반드시 </a:t>
            </a:r>
            <a:r>
              <a:rPr lang="en-US" altLang="ko-KR"/>
              <a:t>WritableComparable </a:t>
            </a:r>
            <a:r>
              <a:rPr lang="ko-KR" altLang="en-US" smtClean="0"/>
              <a:t>인터페이스를 </a:t>
            </a:r>
            <a:r>
              <a:rPr lang="ko-KR" altLang="en-US"/>
              <a:t>구현해야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주요 데이터 타입 클래스 </a:t>
            </a:r>
            <a:r>
              <a:rPr lang="en-US" altLang="ko-KR"/>
              <a:t>: BooleanWritable, ByteWritable, DoubleWritable, FloatWritable, IntWritable, LongWritable, Text, NullWritable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입력 스플릿을 맵 메서드의 입력 파라미터로 사용할 수 있도록 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주요 </a:t>
            </a:r>
            <a:r>
              <a:rPr lang="en-US" altLang="ko-KR"/>
              <a:t>InputFormat </a:t>
            </a:r>
            <a:r>
              <a:rPr lang="ko-KR" altLang="en-US"/>
              <a:t>클래스 </a:t>
            </a:r>
            <a:r>
              <a:rPr lang="en-US" altLang="ko-KR"/>
              <a:t>: TextInputFormat, KeyValueTextInputFormat, </a:t>
            </a:r>
            <a:r>
              <a:rPr lang="en-US" altLang="ko-KR" smtClean="0"/>
              <a:t>NLineInputFormat,DelegatingInputFormat</a:t>
            </a:r>
            <a:r>
              <a:rPr lang="en-US" altLang="ko-KR"/>
              <a:t>, CombineFileInputFormat, SequenceFileInputFormat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/>
              <a:t>Mapper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입력 스플릿에서 </a:t>
            </a:r>
            <a:r>
              <a:rPr lang="en-US" altLang="ko-KR"/>
              <a:t>key/value </a:t>
            </a:r>
            <a:r>
              <a:rPr lang="ko-KR" altLang="en-US"/>
              <a:t>쌍마다 실행됩니다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키와 값으로 구성된 입력 데이터를 전달받아 데이터를 가공하고 분류해서 새로운 데이터 </a:t>
            </a:r>
            <a:r>
              <a:rPr lang="ko-KR" altLang="en-US" smtClean="0"/>
              <a:t>목록을 </a:t>
            </a:r>
            <a:r>
              <a:rPr lang="ko-KR" altLang="en-US"/>
              <a:t>생성합니다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Mapper </a:t>
            </a:r>
            <a:r>
              <a:rPr lang="ko-KR" altLang="en-US"/>
              <a:t>클래스의 메서드는 </a:t>
            </a:r>
            <a:r>
              <a:rPr lang="en-US" altLang="ko-KR"/>
              <a:t>4</a:t>
            </a:r>
            <a:r>
              <a:rPr lang="ko-KR" altLang="en-US"/>
              <a:t>개가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   protected </a:t>
            </a:r>
            <a:r>
              <a:rPr lang="en-US" altLang="ko-KR"/>
              <a:t>void setup(Mapper.Context context) throws IOException</a:t>
            </a:r>
          </a:p>
          <a:p>
            <a:pPr lvl="1"/>
            <a:r>
              <a:rPr lang="en-US" altLang="ko-KR" smtClean="0"/>
              <a:t>   -&gt; </a:t>
            </a:r>
            <a:r>
              <a:rPr lang="ko-KR" altLang="en-US"/>
              <a:t>태스크가 시작할 때 한번만 실행됩니다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   -&gt; </a:t>
            </a:r>
            <a:r>
              <a:rPr lang="en-US" altLang="ko-KR"/>
              <a:t>setup </a:t>
            </a:r>
            <a:r>
              <a:rPr lang="ko-KR" altLang="en-US"/>
              <a:t>메서드에는 자원획득</a:t>
            </a:r>
            <a:r>
              <a:rPr lang="en-US" altLang="ko-KR"/>
              <a:t>, </a:t>
            </a:r>
            <a:r>
              <a:rPr lang="ko-KR" altLang="en-US"/>
              <a:t>초기화</a:t>
            </a:r>
            <a:r>
              <a:rPr lang="en-US" altLang="ko-KR"/>
              <a:t>, </a:t>
            </a:r>
            <a:r>
              <a:rPr lang="ko-KR" altLang="en-US"/>
              <a:t>사용자 파라미터를 읽는 코드 등이 들어갑니다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98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Hadoop MapReduce </a:t>
            </a:r>
            <a:r>
              <a:rPr lang="ko-KR" altLang="en-US">
                <a:solidFill>
                  <a:srgbClr val="C00000"/>
                </a:solidFill>
              </a:rPr>
              <a:t>프로그래밍 </a:t>
            </a:r>
            <a:r>
              <a:rPr lang="ko-KR" altLang="en-US" smtClean="0">
                <a:solidFill>
                  <a:srgbClr val="C00000"/>
                </a:solidFill>
              </a:rPr>
              <a:t>요소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/>
              <a:t>protected void map(KEYIN key, VALUEIN value, Mapper.Context context) throws IOException</a:t>
            </a:r>
            <a:r>
              <a:rPr lang="en-US" altLang="ko-KR" smtClean="0"/>
              <a:t>, InterruptedException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 smtClean="0"/>
              <a:t>컨텍스트에 </a:t>
            </a:r>
            <a:r>
              <a:rPr lang="en-US" altLang="ko-KR" smtClean="0"/>
              <a:t>key/value </a:t>
            </a:r>
            <a:r>
              <a:rPr lang="ko-KR" altLang="en-US" smtClean="0"/>
              <a:t>쌍으로 저장하는 코드를 작성합니다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protected </a:t>
            </a:r>
            <a:r>
              <a:rPr lang="en-US" altLang="ko-KR"/>
              <a:t>void cleanup(Mapper.Context context) throws IOException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태스크를 종료할 때 한번만 호출되므로</a:t>
            </a:r>
            <a:r>
              <a:rPr lang="en-US" altLang="ko-KR"/>
              <a:t>, </a:t>
            </a:r>
            <a:r>
              <a:rPr lang="ko-KR" altLang="en-US"/>
              <a:t>자원을 반환하는 코드를 작성합니다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public void run(Mapper.Context context) throws IOException, InterruptedException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매퍼를 실행할 때 더 정교한 제어를 하기 위해 재정의 하는 메서드 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/>
              <a:t>Partitioner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맵 태스크의 출력 데이터가 어떤 리듀스 태스크로 전달될지 결정합니다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setPartitionerClass() </a:t>
            </a:r>
            <a:r>
              <a:rPr lang="ko-KR" altLang="en-US"/>
              <a:t>메서드로 파티셔너 클래스를 설정합니다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/>
              <a:t>Reducer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맵 태스크의 출력 데이터를 입력 데이터로 전달받아 집계 연산을 수행하는 클래스입니다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Reducer </a:t>
            </a:r>
            <a:r>
              <a:rPr lang="ko-KR" altLang="en-US"/>
              <a:t>클래스의 메서드는 </a:t>
            </a:r>
            <a:r>
              <a:rPr lang="en-US" altLang="ko-KR"/>
              <a:t>4</a:t>
            </a:r>
            <a:r>
              <a:rPr lang="ko-KR" altLang="en-US"/>
              <a:t>개가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protected void setup(Reducer.Context context) throws IOException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태스크를 시작할 때 한번만 실행됩니다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-&gt; </a:t>
            </a:r>
            <a:r>
              <a:rPr lang="en-US" altLang="ko-KR"/>
              <a:t>setup </a:t>
            </a:r>
            <a:r>
              <a:rPr lang="ko-KR" altLang="en-US"/>
              <a:t>메서드에는 </a:t>
            </a:r>
            <a:r>
              <a:rPr lang="en-US" altLang="ko-KR"/>
              <a:t>Mapper</a:t>
            </a:r>
            <a:r>
              <a:rPr lang="ko-KR" altLang="en-US"/>
              <a:t>의 </a:t>
            </a:r>
            <a:r>
              <a:rPr lang="en-US" altLang="ko-KR"/>
              <a:t>setup </a:t>
            </a:r>
            <a:r>
              <a:rPr lang="ko-KR" altLang="en-US"/>
              <a:t>메서드와 같은 기능을 합니다</a:t>
            </a:r>
            <a:r>
              <a:rPr lang="en-US" altLang="ko-KR"/>
              <a:t>. </a:t>
            </a:r>
            <a:r>
              <a:rPr lang="ko-KR" altLang="en-US"/>
              <a:t>자원획득</a:t>
            </a:r>
            <a:r>
              <a:rPr lang="en-US" altLang="ko-KR"/>
              <a:t>, </a:t>
            </a:r>
            <a:r>
              <a:rPr lang="ko-KR" altLang="en-US"/>
              <a:t>초기화</a:t>
            </a:r>
            <a:r>
              <a:rPr lang="en-US" altLang="ko-KR"/>
              <a:t>, </a:t>
            </a:r>
            <a:r>
              <a:rPr lang="ko-KR" altLang="en-US"/>
              <a:t>사용자</a:t>
            </a:r>
          </a:p>
          <a:p>
            <a:pPr lvl="1"/>
            <a:r>
              <a:rPr lang="ko-KR" altLang="en-US"/>
              <a:t>파라미터를 읽는 코드 등이 들어갑니다</a:t>
            </a:r>
            <a:r>
              <a:rPr lang="en-US" altLang="ko-KR" smtClean="0"/>
              <a:t>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69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Hadoop MapReduce </a:t>
            </a:r>
            <a:r>
              <a:rPr lang="ko-KR" altLang="en-US">
                <a:solidFill>
                  <a:srgbClr val="C00000"/>
                </a:solidFill>
              </a:rPr>
              <a:t>프로그래밍 </a:t>
            </a:r>
            <a:r>
              <a:rPr lang="ko-KR" altLang="en-US" smtClean="0">
                <a:solidFill>
                  <a:srgbClr val="C00000"/>
                </a:solidFill>
              </a:rPr>
              <a:t>요소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/>
              <a:t>protected </a:t>
            </a:r>
            <a:r>
              <a:rPr lang="en-US" altLang="ko-KR"/>
              <a:t>void reduce(KEYIN key, VALUEIN value, Reducer.Context context) throws</a:t>
            </a:r>
          </a:p>
          <a:p>
            <a:pPr lvl="1"/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맵 태스크의 출력 데이터를 집계 연산을 수행하여 컨텍스트에 </a:t>
            </a:r>
            <a:r>
              <a:rPr lang="en-US" altLang="ko-KR"/>
              <a:t>key/value </a:t>
            </a:r>
            <a:r>
              <a:rPr lang="ko-KR" altLang="en-US"/>
              <a:t>쌍으로 저장하는</a:t>
            </a:r>
          </a:p>
          <a:p>
            <a:pPr lvl="1"/>
            <a:r>
              <a:rPr lang="ko-KR" altLang="en-US"/>
              <a:t>코드를 작성합니다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protected void cleanup(Reducer.Context context) throws IOException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태스크를 종료할 때 한번만 호출됩니다</a:t>
            </a:r>
            <a:r>
              <a:rPr lang="en-US" altLang="ko-KR"/>
              <a:t>. </a:t>
            </a:r>
            <a:r>
              <a:rPr lang="ko-KR" altLang="en-US"/>
              <a:t>자원을 반환하는 코드를 작성합니다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public void run(Reducer.Context context) throws IOException, InterruptedException</a:t>
            </a:r>
          </a:p>
          <a:p>
            <a:pPr lvl="1"/>
            <a:r>
              <a:rPr lang="en-US" altLang="ko-KR" smtClean="0"/>
              <a:t>-&gt; </a:t>
            </a:r>
            <a:r>
              <a:rPr lang="ko-KR" altLang="en-US"/>
              <a:t>리듀서가 실행될 때 더 정교한 제어를 하기 위해 재정의 하는 메서드입니다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/>
              <a:t>OutputFormat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맵 리듀스 잡의 출력 데이터 포맷 클래스입니다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setOutputFormatClass </a:t>
            </a:r>
            <a:r>
              <a:rPr lang="ko-KR" altLang="en-US"/>
              <a:t>메서드로 출력 데이터 포맷을 설정합니다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• </a:t>
            </a:r>
            <a:r>
              <a:rPr lang="ko-KR" altLang="en-US"/>
              <a:t>주요 클래스 </a:t>
            </a:r>
            <a:r>
              <a:rPr lang="en-US" altLang="ko-KR"/>
              <a:t>: TextOutputFormat, SequenceFileOutputFormat</a:t>
            </a:r>
            <a:r>
              <a:rPr lang="en-US" altLang="ko-KR" smtClean="0"/>
              <a:t>, SequenceFileAsBinaryOutputFormat</a:t>
            </a:r>
            <a:r>
              <a:rPr lang="en-US" altLang="ko-KR"/>
              <a:t>, FilterOutputFormat, LazyOutputFormat</a:t>
            </a:r>
            <a:r>
              <a:rPr lang="en-US" altLang="ko-KR" smtClean="0"/>
              <a:t>, NullOutputFormat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7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HDFS </a:t>
            </a:r>
            <a:r>
              <a:rPr lang="ko-KR" altLang="en-US">
                <a:solidFill>
                  <a:srgbClr val="C00000"/>
                </a:solidFill>
              </a:rPr>
              <a:t>접근 </a:t>
            </a:r>
            <a:r>
              <a:rPr lang="en-US" altLang="ko-KR">
                <a:solidFill>
                  <a:srgbClr val="C00000"/>
                </a:solidFill>
              </a:rPr>
              <a:t>- </a:t>
            </a:r>
            <a:r>
              <a:rPr lang="en-US" altLang="ko-KR" smtClean="0">
                <a:solidFill>
                  <a:srgbClr val="C00000"/>
                </a:solidFill>
              </a:rPr>
              <a:t>FileSystem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1600"/>
              <a:t>org.apache.hadoop.fs.FileSystem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하둡에서 제공하는 파일 시스템을 추상화 한 클래스입니다</a:t>
            </a:r>
            <a:r>
              <a:rPr lang="en-US" altLang="ko-KR" sz="160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로컬 파일 시스템이나 </a:t>
            </a:r>
            <a:r>
              <a:rPr lang="en-US" altLang="ko-KR" sz="1600"/>
              <a:t>HDFS</a:t>
            </a:r>
            <a:r>
              <a:rPr lang="ko-KR" altLang="en-US" sz="1600"/>
              <a:t>나 어떤 파일 시스템을 사용하든 반드시 </a:t>
            </a:r>
            <a:r>
              <a:rPr lang="en-US" altLang="ko-KR" sz="1600"/>
              <a:t>FileSystem </a:t>
            </a:r>
            <a:r>
              <a:rPr lang="ko-KR" altLang="en-US" sz="1600"/>
              <a:t>클래스로 파일에 접근해야 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1600"/>
              <a:t>객체 생성</a:t>
            </a:r>
          </a:p>
          <a:p>
            <a:pPr lvl="2"/>
            <a:r>
              <a:rPr lang="en-US" altLang="ko-KR" sz="1600" smtClean="0"/>
              <a:t>Configuration </a:t>
            </a:r>
            <a:r>
              <a:rPr lang="en-US" altLang="ko-KR" sz="1600"/>
              <a:t>conf = new Configuration();</a:t>
            </a:r>
          </a:p>
          <a:p>
            <a:pPr lvl="2"/>
            <a:r>
              <a:rPr lang="en-US" altLang="ko-KR" sz="1600" smtClean="0"/>
              <a:t>FileSystem </a:t>
            </a:r>
            <a:r>
              <a:rPr lang="en-US" altLang="ko-KR" sz="1600"/>
              <a:t>hdfs = FileSystem.get(conf);</a:t>
            </a:r>
          </a:p>
          <a:p>
            <a:pPr lvl="2"/>
            <a:r>
              <a:rPr lang="en-US" altLang="ko-KR" sz="1600" smtClean="0"/>
              <a:t>Path </a:t>
            </a:r>
            <a:r>
              <a:rPr lang="en-US" altLang="ko-KR" sz="1600"/>
              <a:t>path = new Path("</a:t>
            </a:r>
            <a:r>
              <a:rPr lang="ko-KR" altLang="en-US" sz="1600"/>
              <a:t>파일시스템 경로</a:t>
            </a:r>
            <a:r>
              <a:rPr lang="en-US" altLang="ko-KR" sz="1600"/>
              <a:t>");</a:t>
            </a:r>
          </a:p>
          <a:p>
            <a:pPr lvl="2"/>
            <a:r>
              <a:rPr lang="en-US" altLang="ko-KR" sz="1600"/>
              <a:t> </a:t>
            </a:r>
            <a:r>
              <a:rPr lang="ko-KR" altLang="en-US" sz="1600" smtClean="0"/>
              <a:t>또는</a:t>
            </a:r>
            <a:endParaRPr lang="en-US" altLang="ko-KR" sz="1600"/>
          </a:p>
          <a:p>
            <a:pPr lvl="2"/>
            <a:r>
              <a:rPr lang="en-US" altLang="ko-KR" sz="1600" smtClean="0"/>
              <a:t>Path </a:t>
            </a:r>
            <a:r>
              <a:rPr lang="en-US" altLang="ko-KR" sz="1600"/>
              <a:t>path = new Path("</a:t>
            </a:r>
            <a:r>
              <a:rPr lang="ko-KR" altLang="en-US" sz="1600"/>
              <a:t>파일시스템 경로</a:t>
            </a:r>
            <a:r>
              <a:rPr lang="en-US" altLang="ko-KR" sz="1600"/>
              <a:t>");</a:t>
            </a:r>
          </a:p>
          <a:p>
            <a:pPr lvl="2"/>
            <a:r>
              <a:rPr lang="en-US" altLang="ko-KR" sz="1600" smtClean="0"/>
              <a:t>FileSystem </a:t>
            </a:r>
            <a:r>
              <a:rPr lang="en-US" altLang="ko-KR" sz="1600"/>
              <a:t>fs = path.getFileSystem(getConf());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1600"/>
              <a:t>파일 시스템 경로</a:t>
            </a:r>
          </a:p>
          <a:p>
            <a:pPr lvl="1"/>
            <a:r>
              <a:rPr lang="en-US" altLang="ko-KR" sz="1600"/>
              <a:t>	</a:t>
            </a:r>
            <a:r>
              <a:rPr lang="ko-KR" altLang="en-US" sz="1600" smtClean="0"/>
              <a:t>상대경로는 </a:t>
            </a:r>
            <a:r>
              <a:rPr lang="en-US" altLang="ko-KR" sz="1600"/>
              <a:t>/user/hadoop </a:t>
            </a:r>
            <a:r>
              <a:rPr lang="ko-KR" altLang="en-US" sz="1600"/>
              <a:t>디렉토리 </a:t>
            </a:r>
            <a:r>
              <a:rPr lang="ko-KR" altLang="en-US" sz="1600" smtClean="0"/>
              <a:t>기준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1600"/>
              <a:t>주</a:t>
            </a:r>
            <a:r>
              <a:rPr lang="ko-KR" altLang="en-US" sz="1600" smtClean="0"/>
              <a:t>요 메소드</a:t>
            </a:r>
            <a:endParaRPr lang="en-US" altLang="ko-KR" sz="1600" smtClean="0"/>
          </a:p>
          <a:p>
            <a:pPr lvl="2"/>
            <a:r>
              <a:rPr lang="en-US" altLang="ko-KR" sz="1600"/>
              <a:t>• public static FileSystem get(Configuration conf)</a:t>
            </a:r>
          </a:p>
          <a:p>
            <a:pPr lvl="2"/>
            <a:r>
              <a:rPr lang="en-US" altLang="ko-KR" sz="1600"/>
              <a:t>• append(), concat()</a:t>
            </a:r>
          </a:p>
          <a:p>
            <a:pPr lvl="2"/>
            <a:r>
              <a:rPr lang="en-US" altLang="ko-KR" sz="1600"/>
              <a:t>• copyFromLocalFile(), copyToLocalFile()</a:t>
            </a:r>
          </a:p>
          <a:p>
            <a:pPr lvl="2"/>
            <a:r>
              <a:rPr lang="en-US" altLang="ko-KR" sz="1600"/>
              <a:t>• create(), delete(), mkdir(), rename()</a:t>
            </a:r>
          </a:p>
          <a:p>
            <a:pPr lvl="2"/>
            <a:r>
              <a:rPr lang="en-US" altLang="ko-KR" sz="1600"/>
              <a:t>• getHomeDirectory(), getName(), getLength(), getWorkingDirectory()</a:t>
            </a:r>
          </a:p>
          <a:p>
            <a:pPr lvl="2"/>
            <a:r>
              <a:rPr lang="en-US" altLang="ko-KR" sz="1600"/>
              <a:t>• exists(), isDirectory(), isFile()</a:t>
            </a:r>
          </a:p>
          <a:p>
            <a:pPr lvl="2"/>
            <a:r>
              <a:rPr lang="en-US" altLang="ko-KR" sz="1600"/>
              <a:t>• listFiles()</a:t>
            </a:r>
          </a:p>
        </p:txBody>
      </p:sp>
    </p:spTree>
    <p:extLst>
      <p:ext uri="{BB962C8B-B14F-4D97-AF65-F5344CB8AC3E}">
        <p14:creationId xmlns:p14="http://schemas.microsoft.com/office/powerpoint/2010/main" val="26968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WordCount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프로그래밍 순서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 dirty="0"/>
              <a:t>1. </a:t>
            </a:r>
            <a:r>
              <a:rPr lang="ko-KR" altLang="en-US" sz="1600" dirty="0" err="1"/>
              <a:t>매퍼</a:t>
            </a:r>
            <a:r>
              <a:rPr lang="ko-KR" altLang="en-US" sz="1600" dirty="0"/>
              <a:t> 클래스 작성</a:t>
            </a:r>
          </a:p>
          <a:p>
            <a:pPr lvl="1"/>
            <a:r>
              <a:rPr lang="en-US" altLang="ko-KR" sz="1600" dirty="0"/>
              <a:t>• Mapper </a:t>
            </a:r>
            <a:r>
              <a:rPr lang="ko-KR" altLang="en-US" sz="1600" dirty="0"/>
              <a:t>클래스를 상속받고 </a:t>
            </a:r>
            <a:r>
              <a:rPr lang="en-US" altLang="ko-KR" sz="1600" dirty="0"/>
              <a:t>map()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재정의</a:t>
            </a:r>
          </a:p>
          <a:p>
            <a:pPr lvl="1"/>
            <a:r>
              <a:rPr lang="en-US" altLang="ko-KR" sz="1600" dirty="0"/>
              <a:t>• map()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인자로 넘겨진 </a:t>
            </a:r>
            <a:r>
              <a:rPr lang="en-US" altLang="ko-KR" sz="1600" dirty="0"/>
              <a:t>key</a:t>
            </a:r>
            <a:r>
              <a:rPr lang="ko-KR" altLang="en-US" sz="1600" dirty="0"/>
              <a:t>와 </a:t>
            </a:r>
            <a:r>
              <a:rPr lang="en-US" altLang="ko-KR" sz="1600" dirty="0"/>
              <a:t>value</a:t>
            </a:r>
            <a:r>
              <a:rPr lang="ko-KR" altLang="en-US" sz="1600" dirty="0"/>
              <a:t>를 분석하여 </a:t>
            </a:r>
            <a:r>
              <a:rPr lang="en-US" altLang="ko-KR" sz="1600" dirty="0"/>
              <a:t>context </a:t>
            </a:r>
            <a:r>
              <a:rPr lang="ko-KR" altLang="en-US" sz="1600" dirty="0"/>
              <a:t>객체를 통해 출력</a:t>
            </a:r>
            <a:r>
              <a:rPr lang="en-US" altLang="ko-KR" sz="1600" dirty="0"/>
              <a:t>(write) </a:t>
            </a:r>
            <a:r>
              <a:rPr lang="ko-KR" altLang="en-US" sz="1600" dirty="0" smtClean="0"/>
              <a:t>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2. </a:t>
            </a:r>
            <a:r>
              <a:rPr lang="ko-KR" altLang="en-US" sz="1600" dirty="0" err="1"/>
              <a:t>리듀서</a:t>
            </a:r>
            <a:r>
              <a:rPr lang="ko-KR" altLang="en-US" sz="1600" dirty="0"/>
              <a:t> 클래스 작성</a:t>
            </a:r>
          </a:p>
          <a:p>
            <a:pPr lvl="1"/>
            <a:r>
              <a:rPr lang="en-US" altLang="ko-KR" sz="1600" dirty="0"/>
              <a:t>• </a:t>
            </a:r>
            <a:r>
              <a:rPr lang="en-US" altLang="ko-KR" sz="1600" dirty="0" err="1"/>
              <a:t>Recuder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클래스를 상속받고 </a:t>
            </a:r>
            <a:r>
              <a:rPr lang="en-US" altLang="ko-KR" sz="1600" dirty="0"/>
              <a:t>reduce()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재정의</a:t>
            </a:r>
          </a:p>
          <a:p>
            <a:pPr lvl="1"/>
            <a:r>
              <a:rPr lang="en-US" altLang="ko-KR" sz="1600" dirty="0"/>
              <a:t>• </a:t>
            </a:r>
            <a:r>
              <a:rPr lang="ko-KR" altLang="en-US" sz="1600" dirty="0" err="1"/>
              <a:t>매퍼의</a:t>
            </a:r>
            <a:r>
              <a:rPr lang="ko-KR" altLang="en-US" sz="1600" dirty="0"/>
              <a:t> 결과가 </a:t>
            </a:r>
            <a:r>
              <a:rPr lang="ko-KR" altLang="en-US" sz="1600" dirty="0" err="1"/>
              <a:t>셔플되고</a:t>
            </a:r>
            <a:r>
              <a:rPr lang="ko-KR" altLang="en-US" sz="1600" dirty="0"/>
              <a:t> 각 키의 값은 </a:t>
            </a:r>
            <a:r>
              <a:rPr lang="en-US" altLang="ko-KR" sz="1600" dirty="0" err="1"/>
              <a:t>Iterable</a:t>
            </a:r>
            <a:r>
              <a:rPr lang="en-US" altLang="ko-KR" sz="1600" dirty="0"/>
              <a:t> </a:t>
            </a:r>
            <a:r>
              <a:rPr lang="ko-KR" altLang="en-US" sz="1600" dirty="0"/>
              <a:t>객체로 생성되어 </a:t>
            </a:r>
            <a:r>
              <a:rPr lang="ko-KR" altLang="en-US" sz="1600" dirty="0" err="1"/>
              <a:t>리듀서의</a:t>
            </a:r>
            <a:r>
              <a:rPr lang="ko-KR" altLang="en-US" sz="1600" dirty="0"/>
              <a:t> 입력으로 </a:t>
            </a:r>
            <a:r>
              <a:rPr lang="ko-KR" altLang="en-US" sz="1600" dirty="0" smtClean="0"/>
              <a:t>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• reduce()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인자로 넘겨진 </a:t>
            </a:r>
            <a:r>
              <a:rPr lang="en-US" altLang="ko-KR" sz="1600" dirty="0" err="1"/>
              <a:t>Iterable</a:t>
            </a:r>
            <a:r>
              <a:rPr lang="en-US" altLang="ko-KR" sz="1600" dirty="0"/>
              <a:t> values</a:t>
            </a:r>
            <a:r>
              <a:rPr lang="ko-KR" altLang="en-US" sz="1600" dirty="0"/>
              <a:t>를 카운트 하여 </a:t>
            </a:r>
            <a:r>
              <a:rPr lang="en-US" altLang="ko-KR" sz="1600" dirty="0"/>
              <a:t>context </a:t>
            </a:r>
            <a:r>
              <a:rPr lang="ko-KR" altLang="en-US" sz="1600" dirty="0"/>
              <a:t>객체를 통해 </a:t>
            </a:r>
            <a:r>
              <a:rPr lang="ko-KR" altLang="en-US" sz="1600" dirty="0" smtClean="0"/>
              <a:t>출력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write)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3. </a:t>
            </a:r>
            <a:r>
              <a:rPr lang="ko-KR" altLang="en-US" sz="1600" dirty="0"/>
              <a:t>드라이버 클래스 작성</a:t>
            </a:r>
          </a:p>
          <a:p>
            <a:pPr lvl="1"/>
            <a:r>
              <a:rPr lang="en-US" altLang="ko-KR" sz="1600" dirty="0"/>
              <a:t>• Job </a:t>
            </a:r>
            <a:r>
              <a:rPr lang="ko-KR" altLang="en-US" sz="1600" dirty="0"/>
              <a:t>객체 생성</a:t>
            </a:r>
            <a:r>
              <a:rPr lang="en-US" altLang="ko-KR" sz="1600" dirty="0"/>
              <a:t>(Job </a:t>
            </a:r>
            <a:r>
              <a:rPr lang="en-US" altLang="ko-KR" sz="1600" dirty="0" err="1"/>
              <a:t>job</a:t>
            </a:r>
            <a:r>
              <a:rPr lang="en-US" altLang="ko-KR" sz="1600" dirty="0"/>
              <a:t> = new Job("</a:t>
            </a:r>
            <a:r>
              <a:rPr lang="en-US" altLang="ko-KR" sz="1600" dirty="0" err="1"/>
              <a:t>WordCount</a:t>
            </a:r>
            <a:r>
              <a:rPr lang="en-US" altLang="ko-KR" sz="1600" dirty="0"/>
              <a:t>");</a:t>
            </a:r>
          </a:p>
          <a:p>
            <a:pPr lvl="1"/>
            <a:r>
              <a:rPr lang="en-US" altLang="ko-KR" sz="1600" dirty="0"/>
              <a:t>• Job </a:t>
            </a:r>
            <a:r>
              <a:rPr lang="ko-KR" altLang="en-US" sz="1600" dirty="0"/>
              <a:t>객체에 </a:t>
            </a:r>
            <a:r>
              <a:rPr lang="ko-KR" altLang="en-US" sz="1600" dirty="0" err="1"/>
              <a:t>맵리듀스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잡의</a:t>
            </a:r>
            <a:r>
              <a:rPr lang="ko-KR" altLang="en-US" sz="1600" dirty="0"/>
              <a:t> 실행 정보 설정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• </a:t>
            </a:r>
            <a:r>
              <a:rPr lang="ko-KR" altLang="en-US" sz="1600" dirty="0" err="1"/>
              <a:t>맵리듀스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잡</a:t>
            </a:r>
            <a:r>
              <a:rPr lang="ko-KR" altLang="en-US" sz="1600" dirty="0"/>
              <a:t> 실행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job.waitForComplete</a:t>
            </a:r>
            <a:r>
              <a:rPr lang="en-US" altLang="ko-KR" sz="1600" dirty="0"/>
              <a:t>);</a:t>
            </a:r>
          </a:p>
          <a:p>
            <a:pPr lvl="1"/>
            <a:r>
              <a:rPr lang="en-US" altLang="ko-KR" sz="1600" dirty="0"/>
              <a:t>4. Jar </a:t>
            </a:r>
            <a:r>
              <a:rPr lang="ko-KR" altLang="en-US" sz="1600" dirty="0"/>
              <a:t>파일로 </a:t>
            </a:r>
            <a:r>
              <a:rPr lang="en-US" altLang="ko-KR" sz="1600" dirty="0"/>
              <a:t>Export(</a:t>
            </a:r>
            <a:r>
              <a:rPr lang="ko-KR" altLang="en-US" sz="1600" dirty="0"/>
              <a:t>메인 클래스 지정해 주면 실행 시 편합니다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• </a:t>
            </a:r>
            <a:r>
              <a:rPr lang="ko-KR" altLang="en-US" sz="1600" dirty="0"/>
              <a:t>패키지 선택 후 마우스 오른쪽 버튼 클릭</a:t>
            </a:r>
          </a:p>
          <a:p>
            <a:pPr lvl="1"/>
            <a:r>
              <a:rPr lang="en-US" altLang="ko-KR" sz="1600" dirty="0"/>
              <a:t>• -&gt; Export -&gt;Java/JAR file </a:t>
            </a:r>
            <a:r>
              <a:rPr lang="ko-KR" altLang="en-US" sz="1600" dirty="0"/>
              <a:t>선택 후 </a:t>
            </a:r>
            <a:r>
              <a:rPr lang="en-US" altLang="ko-KR" sz="1600" dirty="0"/>
              <a:t>Next</a:t>
            </a:r>
          </a:p>
          <a:p>
            <a:pPr lvl="1"/>
            <a:r>
              <a:rPr lang="en-US" altLang="ko-KR" sz="1600" dirty="0"/>
              <a:t>• -&gt; JAR </a:t>
            </a:r>
            <a:r>
              <a:rPr lang="ko-KR" altLang="en-US" sz="1600" dirty="0"/>
              <a:t>파일명 입력 후 </a:t>
            </a:r>
            <a:r>
              <a:rPr lang="en-US" altLang="ko-KR" sz="1600" dirty="0"/>
              <a:t>Next -&gt; Next -&gt; Main class </a:t>
            </a:r>
            <a:r>
              <a:rPr lang="ko-KR" altLang="en-US" sz="1600" dirty="0"/>
              <a:t>선택 후 </a:t>
            </a:r>
            <a:r>
              <a:rPr lang="en-US" altLang="ko-KR" sz="1600" dirty="0"/>
              <a:t>Finish</a:t>
            </a:r>
          </a:p>
          <a:p>
            <a:pPr lvl="1"/>
            <a:r>
              <a:rPr lang="en-US" altLang="ko-KR" sz="1600" dirty="0"/>
              <a:t>5. </a:t>
            </a:r>
            <a:r>
              <a:rPr lang="ko-KR" altLang="en-US" sz="1600" dirty="0"/>
              <a:t>샘플 텍스트 파일 작성</a:t>
            </a:r>
          </a:p>
          <a:p>
            <a:pPr lvl="1"/>
            <a:r>
              <a:rPr lang="en-US" altLang="ko-KR" sz="1600" dirty="0"/>
              <a:t>6. </a:t>
            </a:r>
            <a:r>
              <a:rPr lang="ko-KR" altLang="en-US" sz="1600" dirty="0"/>
              <a:t>샘플 텍스트 파일 </a:t>
            </a:r>
            <a:r>
              <a:rPr lang="en-US" altLang="ko-KR" sz="1600" dirty="0"/>
              <a:t>HDFS</a:t>
            </a:r>
            <a:r>
              <a:rPr lang="ko-KR" altLang="en-US" sz="1600" dirty="0"/>
              <a:t>에 업로드</a:t>
            </a:r>
          </a:p>
          <a:p>
            <a:pPr lvl="1"/>
            <a:r>
              <a:rPr lang="en-US" altLang="ko-KR" sz="1600" dirty="0"/>
              <a:t>• 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fs</a:t>
            </a:r>
            <a:r>
              <a:rPr lang="en-US" altLang="ko-KR" sz="1600" dirty="0"/>
              <a:t> -put input.txt input.txt</a:t>
            </a:r>
          </a:p>
          <a:p>
            <a:pPr lvl="1"/>
            <a:r>
              <a:rPr lang="en-US" altLang="ko-KR" sz="1600" dirty="0"/>
              <a:t>• HDFS</a:t>
            </a:r>
            <a:r>
              <a:rPr lang="ko-KR" altLang="en-US" sz="1600" dirty="0"/>
              <a:t>에 </a:t>
            </a:r>
            <a:r>
              <a:rPr lang="en-US" altLang="ko-KR" sz="1600" dirty="0"/>
              <a:t>output </a:t>
            </a:r>
            <a:r>
              <a:rPr lang="ko-KR" altLang="en-US" sz="1600" dirty="0" err="1"/>
              <a:t>디렉토리</a:t>
            </a:r>
            <a:r>
              <a:rPr lang="ko-KR" altLang="en-US" sz="1600" dirty="0"/>
              <a:t> 생성</a:t>
            </a:r>
          </a:p>
          <a:p>
            <a:pPr lvl="1"/>
            <a:r>
              <a:rPr lang="en-US" altLang="ko-KR" sz="1600" dirty="0"/>
              <a:t>7. </a:t>
            </a:r>
            <a:r>
              <a:rPr lang="ko-KR" altLang="en-US" sz="1600" dirty="0"/>
              <a:t>실행</a:t>
            </a:r>
          </a:p>
          <a:p>
            <a:pPr lvl="1"/>
            <a:r>
              <a:rPr lang="en-US" altLang="ko-KR" sz="1600" dirty="0"/>
              <a:t>• 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 jar WordCount.jar input.txt output</a:t>
            </a:r>
          </a:p>
          <a:p>
            <a:pPr lvl="1"/>
            <a:r>
              <a:rPr lang="en-US" altLang="ko-KR" sz="1600" dirty="0"/>
              <a:t>• 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fs</a:t>
            </a:r>
            <a:r>
              <a:rPr lang="en-US" altLang="ko-KR" sz="1600" dirty="0"/>
              <a:t>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9801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org.apache.hadoop.mapreduce.Mapper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mtClean="0"/>
              <a:t>메서드</a:t>
            </a:r>
            <a:endParaRPr lang="ko-KR" altLang="en-US"/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map(KEYIN key, VALUEIN value, 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org.apache.hadoop.mapreduce.Mapper.Context</a:t>
            </a:r>
            <a:endParaRPr lang="en-US" altLang="ko-KR"/>
          </a:p>
          <a:p>
            <a:pPr lvl="1"/>
            <a:r>
              <a:rPr lang="en-US" altLang="ko-KR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endParaRPr lang="en-US" altLang="ko-KR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49329"/>
              </p:ext>
            </p:extLst>
          </p:nvPr>
        </p:nvGraphicFramePr>
        <p:xfrm>
          <a:off x="941832" y="1581912"/>
          <a:ext cx="8321040" cy="3291840"/>
        </p:xfrm>
        <a:graphic>
          <a:graphicData uri="http://schemas.openxmlformats.org/drawingml/2006/table">
            <a:tbl>
              <a:tblPr/>
              <a:tblGrid>
                <a:gridCol w="2139696"/>
                <a:gridCol w="4517136"/>
                <a:gridCol w="1664208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클래스명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대상 데이터 타입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비고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단일 </a:t>
                      </a:r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98559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96868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OutputFormat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 리듀스 잡의 출력 데이터 포맷은 </a:t>
            </a:r>
            <a:r>
              <a:rPr lang="en-US" altLang="ko-KR"/>
              <a:t>setOutputFormatClass </a:t>
            </a:r>
            <a:r>
              <a:rPr lang="ko-KR" altLang="en-US"/>
              <a:t>메서드로 설정한 포맷대로 만들어진다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이 때 사용하는 출력 데이터 포맷은 </a:t>
            </a:r>
            <a:r>
              <a:rPr lang="en-US" altLang="ko-KR"/>
              <a:t>OutputFormat</a:t>
            </a:r>
            <a:r>
              <a:rPr lang="ko-KR" altLang="en-US"/>
              <a:t>이라는 추상화 클래스를 상속받아 구현되었다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사용자가 별도의 </a:t>
            </a:r>
            <a:r>
              <a:rPr lang="en-US" altLang="ko-KR"/>
              <a:t>OutputFormat</a:t>
            </a:r>
            <a:r>
              <a:rPr lang="ko-KR" altLang="en-US"/>
              <a:t>을 설정하지 않을 경우 맵리듀스 프레임워크는 </a:t>
            </a:r>
            <a:r>
              <a:rPr lang="en-US" altLang="ko-KR"/>
              <a:t>TextOutputFormat</a:t>
            </a:r>
            <a:r>
              <a:rPr lang="ko-KR" altLang="en-US"/>
              <a:t>을 기본 포맷으로 설정한다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FileOutputFormat </a:t>
            </a:r>
            <a:r>
              <a:rPr lang="ko-KR" altLang="en-US"/>
              <a:t>클래스를 상속받아 출력 포맷 클래스를 만들어 원하는 위치에 원하는 파일이름으로 잡의 결과를 출력할 수 있다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5295"/>
              </p:ext>
            </p:extLst>
          </p:nvPr>
        </p:nvGraphicFramePr>
        <p:xfrm>
          <a:off x="658368" y="3429000"/>
          <a:ext cx="10771632" cy="24079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OutputFormat </a:t>
                      </a:r>
                      <a:r>
                        <a:rPr lang="ko-KR" altLang="en-US" sz="1600" smtClean="0"/>
                        <a:t>클래스의 </a:t>
                      </a:r>
                      <a:r>
                        <a:rPr lang="en-US" altLang="ko-KR" sz="1600" smtClean="0"/>
                        <a:t>Wrapper </a:t>
                      </a:r>
                      <a:r>
                        <a:rPr lang="ko-KR" altLang="en-US" sz="1600" smtClean="0"/>
                        <a:t>클래스입니다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OutputFormat </a:t>
                      </a:r>
                      <a:r>
                        <a:rPr lang="ko-KR" altLang="en-US" sz="1600" smtClean="0"/>
                        <a:t>클래스를 편리하게 사용할 수 있는 메서드 를 제공합니다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OutputFormat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31123"/>
              </p:ext>
            </p:extLst>
          </p:nvPr>
        </p:nvGraphicFramePr>
        <p:xfrm>
          <a:off x="795528" y="1499616"/>
          <a:ext cx="10771632" cy="1746504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344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LazyOutputFormat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FileOutputFormat</a:t>
                      </a:r>
                      <a:r>
                        <a:rPr lang="ko-KR" altLang="en-US" sz="1600" smtClean="0"/>
                        <a:t>을 상속받은 클래스는 출력할 내용이 없더라도 리듀스의 출력파일</a:t>
                      </a:r>
                      <a:r>
                        <a:rPr lang="en-US" altLang="ko-KR" sz="1600" smtClean="0"/>
                        <a:t>(part-nnnnn)</a:t>
                      </a:r>
                      <a:r>
                        <a:rPr lang="ko-KR" altLang="en-US" sz="1600" smtClean="0"/>
                        <a:t>을 생성합니다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LazyOutputFormat</a:t>
                      </a:r>
                      <a:r>
                        <a:rPr lang="ko-KR" altLang="en-US" sz="1600" smtClean="0"/>
                        <a:t>을 사용하면 첫 번째 레코드가 해당 파티션</a:t>
                      </a:r>
                      <a:r>
                        <a:rPr lang="en-US" altLang="ko-KR" sz="1600" smtClean="0"/>
                        <a:t>(part-nnnnn)</a:t>
                      </a:r>
                      <a:r>
                        <a:rPr lang="ko-KR" altLang="en-US" sz="1600" smtClean="0"/>
                        <a:t>으로 보내질 때만 출력 파일을 생성 합니다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smtClean="0"/>
                        <a:t>LazyOutputFormat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 데이터가 없을 때 사용합니다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1663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</a:t>
            </a:r>
            <a:endParaRPr lang="ko-KR" altLang="en-US" dirty="0"/>
          </a:p>
          <a:p>
            <a:r>
              <a:rPr lang="ko-KR" altLang="en-US" dirty="0"/>
              <a:t>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생성</a:t>
            </a:r>
          </a:p>
          <a:p>
            <a:r>
              <a:rPr lang="ko-KR" altLang="en-US" dirty="0" smtClean="0"/>
              <a:t> 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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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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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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191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WordCount</a:t>
            </a:r>
            <a:endParaRPr lang="en-US" altLang="ko-KR" b="1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 </a:t>
            </a:r>
            <a:r>
              <a:rPr lang="ko-KR" altLang="en-US" dirty="0"/>
              <a:t>샘플은 텍스트 파일의 내용에서 단의 수를 카운트 하는 예제입니다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프로그래밍 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  <a:r>
              <a:rPr lang="ko-KR" altLang="en-US" dirty="0" smtClean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	  </a:t>
            </a:r>
            <a:r>
              <a:rPr lang="ko-KR" altLang="en-US" dirty="0" err="1" smtClean="0"/>
              <a:t>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클릭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-&gt; 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 smtClean="0"/>
              <a:t>    6</a:t>
            </a:r>
            <a:r>
              <a:rPr lang="en-US" altLang="ko-KR" dirty="0"/>
              <a:t>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HDFS</a:t>
            </a:r>
            <a:r>
              <a:rPr lang="ko-KR" altLang="en-US" dirty="0"/>
              <a:t>에 </a:t>
            </a:r>
            <a:r>
              <a:rPr lang="en-US" altLang="ko-KR" dirty="0"/>
              <a:t>output </a:t>
            </a:r>
            <a:r>
              <a:rPr lang="ko-KR" altLang="en-US" dirty="0" err="1"/>
              <a:t>디렉토리</a:t>
            </a:r>
            <a:r>
              <a:rPr lang="ko-KR" altLang="en-US" dirty="0"/>
              <a:t> 생성</a:t>
            </a:r>
          </a:p>
          <a:p>
            <a:r>
              <a:rPr lang="en-US" altLang="ko-KR" dirty="0" smtClean="0"/>
              <a:t>    7</a:t>
            </a:r>
            <a:r>
              <a:rPr lang="en-US" altLang="ko-KR" dirty="0"/>
              <a:t>. </a:t>
            </a:r>
            <a:r>
              <a:rPr lang="ko-KR" altLang="en-US" dirty="0"/>
              <a:t>실행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output/part-r-00000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59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/>
              <a:t>public class Mapper&lt;KEYIN,VALUEIN,KEYOUT,VALUEOUT&gt; extends Object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r>
              <a:rPr lang="ko-KR" altLang="en-US" dirty="0"/>
              <a:t> </a:t>
            </a:r>
            <a:r>
              <a:rPr lang="en-US" altLang="ko-KR" dirty="0"/>
              <a:t>protected void setup(Context </a:t>
            </a:r>
            <a:r>
              <a:rPr lang="en-US" altLang="ko-KR" dirty="0" smtClean="0"/>
              <a:t>context)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 smtClean="0"/>
              <a:t>IOException,InterruptedException</a:t>
            </a:r>
            <a:endParaRPr lang="en-US" altLang="ko-KR" dirty="0"/>
          </a:p>
          <a:p>
            <a:r>
              <a:rPr lang="en-US" altLang="ko-KR" dirty="0"/>
              <a:t> protected 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public 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내부 클래스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org.apache.hadoop.mapreduce.Mapper.Context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10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Reducer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/>
              <a:t>org.apache.hadoop.mapreduce.Reducer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/>
              <a:t>public class Reducer&lt;KEYIN,VALUEIN,KEYOUT,VALUEOUT&gt; extends Object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r>
              <a:rPr lang="en-US" altLang="ko-KR" dirty="0"/>
              <a:t> protected 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reduce(KEYIN key, </a:t>
            </a:r>
            <a:r>
              <a:rPr lang="en-US" altLang="ko-KR" dirty="0" err="1"/>
              <a:t>Iteravle</a:t>
            </a:r>
            <a:r>
              <a:rPr lang="en-US" altLang="ko-KR" dirty="0"/>
              <a:t>&lt;VALUEIN&gt; values, </a:t>
            </a:r>
            <a:r>
              <a:rPr lang="en-US" altLang="ko-KR" dirty="0" smtClean="0"/>
              <a:t>Context  context) 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public 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org.apache.hadoop.mapreduce.Reducer.Context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94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884592"/>
            <a:ext cx="10872293" cy="293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ko-KR" altLang="en-US" sz="1800" dirty="0" smtClean="0"/>
              <a:t>신뢰성 </a:t>
            </a:r>
            <a:r>
              <a:rPr lang="ko-KR" altLang="en-US" sz="1800" dirty="0"/>
              <a:t>있고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확장성</a:t>
            </a:r>
            <a:r>
              <a:rPr lang="ko-KR" altLang="en-US" sz="1800" dirty="0"/>
              <a:t> 있는 분산 컴퓨팅을 위한 </a:t>
            </a:r>
            <a:r>
              <a:rPr lang="ko-KR" altLang="en-US" sz="1800" dirty="0" err="1"/>
              <a:t>오픈소스</a:t>
            </a:r>
            <a:r>
              <a:rPr lang="ko-KR" altLang="en-US" sz="1800" dirty="0"/>
              <a:t> 프레임워크</a:t>
            </a:r>
          </a:p>
          <a:p>
            <a:r>
              <a:rPr lang="ko-KR" altLang="en-US" sz="1800" dirty="0" smtClean="0"/>
              <a:t> 간단한 </a:t>
            </a:r>
            <a:r>
              <a:rPr lang="ko-KR" altLang="en-US" sz="1800" dirty="0"/>
              <a:t>프로그래밍 모델을 사용하여 대용량 데이터의 분산 처리를 할 수 </a:t>
            </a:r>
            <a:r>
              <a:rPr lang="ko-KR" altLang="en-US" sz="1800" dirty="0" smtClean="0"/>
              <a:t>있는 </a:t>
            </a:r>
            <a:r>
              <a:rPr lang="ko-KR" altLang="en-US" sz="1800" dirty="0"/>
              <a:t>프레임워크</a:t>
            </a:r>
          </a:p>
          <a:p>
            <a:r>
              <a:rPr lang="en-US" altLang="ko-KR" sz="1800" dirty="0" smtClean="0"/>
              <a:t> GFS</a:t>
            </a:r>
            <a:r>
              <a:rPr lang="en-US" altLang="ko-KR" sz="1800" dirty="0"/>
              <a:t>, MapReduce </a:t>
            </a:r>
            <a:r>
              <a:rPr lang="ko-KR" altLang="en-US" sz="1800" dirty="0"/>
              <a:t>소프트웨어구현체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아파치</a:t>
            </a:r>
            <a:r>
              <a:rPr lang="en-US" altLang="ko-KR" sz="1800" dirty="0"/>
              <a:t>Top-Level </a:t>
            </a:r>
            <a:r>
              <a:rPr lang="ko-KR" altLang="en-US" sz="1800" dirty="0"/>
              <a:t>프로젝트</a:t>
            </a:r>
          </a:p>
          <a:p>
            <a:pPr marL="0" indent="0">
              <a:buNone/>
            </a:pPr>
            <a:r>
              <a:rPr lang="en-US" altLang="ko-KR" sz="1800" dirty="0" smtClean="0"/>
              <a:t>    - </a:t>
            </a:r>
            <a:r>
              <a:rPr lang="ko-KR" altLang="en-US" sz="1800" dirty="0" smtClean="0"/>
              <a:t>코어는 </a:t>
            </a:r>
            <a:r>
              <a:rPr lang="en-US" altLang="ko-KR" sz="1800" dirty="0"/>
              <a:t>Java, C/C++, Python </a:t>
            </a:r>
            <a:r>
              <a:rPr lang="ko-KR" altLang="en-US" sz="1800" dirty="0"/>
              <a:t>등 지원</a:t>
            </a:r>
          </a:p>
          <a:p>
            <a:r>
              <a:rPr lang="ko-KR" altLang="en-US" sz="1800" dirty="0" smtClean="0"/>
              <a:t> </a:t>
            </a:r>
            <a:r>
              <a:rPr lang="ko-KR" altLang="en-US" sz="1800" dirty="0"/>
              <a:t>대용량 데이터 처리를 위한 플랫폼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분산파일시스템</a:t>
            </a:r>
            <a:r>
              <a:rPr lang="en-US" altLang="ko-KR" sz="1800" dirty="0"/>
              <a:t>(HDFS)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분산병렬처리시스템</a:t>
            </a:r>
            <a:r>
              <a:rPr lang="en-US" altLang="ko-KR" sz="1800" dirty="0"/>
              <a:t>(MapReduce)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기반소프트웨어프레임워크</a:t>
            </a:r>
            <a:r>
              <a:rPr lang="en-US" altLang="ko-KR" sz="1800" dirty="0"/>
              <a:t>(Core)</a:t>
            </a:r>
            <a:endParaRPr lang="en-US" altLang="ko-KR" sz="2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303" y="4696984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16896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데이터 타입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org.apache.hadoop.WritableComparable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 네트워크 통신을 위한 최적화된 객체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public </a:t>
            </a:r>
            <a:r>
              <a:rPr lang="en-US" altLang="ko-KR" dirty="0"/>
              <a:t>interface </a:t>
            </a:r>
            <a:r>
              <a:rPr lang="en-US" altLang="ko-KR" dirty="0" err="1"/>
              <a:t>WritableComparable</a:t>
            </a:r>
            <a:r>
              <a:rPr lang="en-US" altLang="ko-KR" dirty="0"/>
              <a:t>&lt;T&gt; extends Writable, Comparable&lt;T&gt;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org.apache.hadoop.io.Writable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void write(</a:t>
            </a:r>
            <a:r>
              <a:rPr lang="en-US" altLang="ko-KR" dirty="0" err="1"/>
              <a:t>DataOutput</a:t>
            </a:r>
            <a:r>
              <a:rPr lang="en-US" altLang="ko-KR" dirty="0"/>
              <a:t> out) throws </a:t>
            </a:r>
            <a:r>
              <a:rPr lang="en-US" altLang="ko-KR" dirty="0" err="1"/>
              <a:t>IOException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데이터 값을 직렬화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void </a:t>
            </a:r>
            <a:r>
              <a:rPr lang="en-US" altLang="ko-KR" dirty="0" err="1"/>
              <a:t>readFields</a:t>
            </a:r>
            <a:r>
              <a:rPr lang="en-US" altLang="ko-KR" dirty="0"/>
              <a:t>(</a:t>
            </a:r>
            <a:r>
              <a:rPr lang="en-US" altLang="ko-KR" dirty="0" err="1"/>
              <a:t>DataInput</a:t>
            </a:r>
            <a:r>
              <a:rPr lang="en-US" altLang="ko-KR" dirty="0"/>
              <a:t> in) throws </a:t>
            </a:r>
            <a:r>
              <a:rPr lang="en-US" altLang="ko-KR" dirty="0" err="1"/>
              <a:t>IOException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 err="1"/>
              <a:t>메서드는</a:t>
            </a:r>
            <a:r>
              <a:rPr lang="ko-KR" altLang="en-US" dirty="0"/>
              <a:t> 직렬화된 데이터 값을 해제해서 읽는 역할을 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java.lang.Comparable</a:t>
            </a:r>
            <a:r>
              <a:rPr lang="en-US" altLang="ko-KR" dirty="0"/>
              <a:t>&lt;T&gt;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(T o)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정렬을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현재 객체의 멤버 값이 크면 양수</a:t>
            </a:r>
            <a:r>
              <a:rPr lang="en-US" altLang="ko-KR" dirty="0"/>
              <a:t>, </a:t>
            </a:r>
            <a:r>
              <a:rPr lang="ko-KR" altLang="en-US" dirty="0"/>
              <a:t>인자로 넘겨진 객체의 멤버 값이 크면 음수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같으면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err="1"/>
              <a:t>리턴하도록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모든 데이터타입은 반드시</a:t>
            </a:r>
          </a:p>
          <a:p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인터페이스가 구현돼 있어야 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54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InputFormat</a:t>
            </a:r>
            <a:r>
              <a:rPr lang="en-US" altLang="ko-KR" b="1" dirty="0" smtClean="0"/>
              <a:t> </a:t>
            </a:r>
            <a:r>
              <a:rPr lang="ko-KR" altLang="en-US" b="1" dirty="0"/>
              <a:t>클래스</a:t>
            </a:r>
          </a:p>
          <a:p>
            <a:r>
              <a:rPr lang="ko-KR" altLang="en-US" dirty="0" err="1"/>
              <a:t>맵리듀스는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이라는 추상화 클래스를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클래스는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메서드가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getSplits</a:t>
            </a:r>
            <a:r>
              <a:rPr lang="en-US" altLang="ko-KR" dirty="0"/>
              <a:t>() </a:t>
            </a:r>
            <a:r>
              <a:rPr lang="ko-KR" altLang="en-US" dirty="0" err="1"/>
              <a:t>메서드를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createRecordReader</a:t>
            </a:r>
            <a:r>
              <a:rPr lang="en-US" altLang="ko-KR" dirty="0"/>
              <a:t>() </a:t>
            </a:r>
            <a:r>
              <a:rPr lang="ko-KR" altLang="en-US" dirty="0" err="1"/>
              <a:t>메서드는</a:t>
            </a:r>
            <a:r>
              <a:rPr lang="ko-KR" altLang="en-US" dirty="0"/>
              <a:t> 맴 </a:t>
            </a:r>
            <a:r>
              <a:rPr lang="ko-KR" altLang="en-US" dirty="0" err="1"/>
              <a:t>메서드가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키와 목록의 </a:t>
            </a:r>
            <a:r>
              <a:rPr lang="ko-KR" altLang="en-US" dirty="0" smtClean="0"/>
              <a:t>형태로 </a:t>
            </a:r>
            <a:r>
              <a:rPr lang="ko-KR" altLang="en-US" dirty="0"/>
              <a:t>사용 할 수 있게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매퍼의</a:t>
            </a:r>
            <a:r>
              <a:rPr lang="ko-KR" altLang="en-US" dirty="0" smtClean="0"/>
              <a:t> </a:t>
            </a:r>
            <a:r>
              <a:rPr lang="en-US" altLang="ko-KR" dirty="0"/>
              <a:t>map()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객체에 담겨 있는 키와 값을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ko-KR" altLang="en-US" dirty="0" err="1"/>
              <a:t>로직을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ko-KR" altLang="en-US" dirty="0"/>
              <a:t>은 드라이버 클래스에서 </a:t>
            </a:r>
            <a:r>
              <a:rPr lang="en-US" altLang="ko-KR" dirty="0"/>
              <a:t>Job </a:t>
            </a:r>
            <a:r>
              <a:rPr lang="ko-KR" altLang="en-US" dirty="0" smtClean="0"/>
              <a:t>인터페이스의  </a:t>
            </a:r>
            <a:r>
              <a:rPr lang="en-US" altLang="ko-KR" dirty="0" err="1" smtClean="0"/>
              <a:t>setInputFormatClass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73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InputFormat</a:t>
            </a:r>
            <a:r>
              <a:rPr lang="en-US" altLang="ko-KR" b="1" dirty="0" smtClean="0"/>
              <a:t> </a:t>
            </a:r>
            <a:r>
              <a:rPr lang="ko-KR" altLang="en-US" b="1" dirty="0"/>
              <a:t>클래스</a:t>
            </a:r>
          </a:p>
          <a:p>
            <a:r>
              <a:rPr lang="ko-KR" altLang="en-US" dirty="0" err="1"/>
              <a:t>맵리듀스는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이라는 추상화 클래스를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클래스는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메서드가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getSplits</a:t>
            </a:r>
            <a:r>
              <a:rPr lang="en-US" altLang="ko-KR" dirty="0"/>
              <a:t>() </a:t>
            </a:r>
            <a:r>
              <a:rPr lang="ko-KR" altLang="en-US" dirty="0" err="1"/>
              <a:t>메서드를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createRecordReader</a:t>
            </a:r>
            <a:r>
              <a:rPr lang="en-US" altLang="ko-KR" dirty="0"/>
              <a:t>() </a:t>
            </a:r>
            <a:r>
              <a:rPr lang="ko-KR" altLang="en-US" dirty="0" err="1"/>
              <a:t>메서드는</a:t>
            </a:r>
            <a:r>
              <a:rPr lang="ko-KR" altLang="en-US" dirty="0"/>
              <a:t> 맴 </a:t>
            </a:r>
            <a:r>
              <a:rPr lang="ko-KR" altLang="en-US" dirty="0" err="1"/>
              <a:t>메서드가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키와 목록의 </a:t>
            </a:r>
            <a:r>
              <a:rPr lang="ko-KR" altLang="en-US" dirty="0" smtClean="0"/>
              <a:t>형태로 </a:t>
            </a:r>
            <a:r>
              <a:rPr lang="ko-KR" altLang="en-US" dirty="0"/>
              <a:t>사용 할 수 있게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매퍼의</a:t>
            </a:r>
            <a:r>
              <a:rPr lang="ko-KR" altLang="en-US" dirty="0" smtClean="0"/>
              <a:t> </a:t>
            </a:r>
            <a:r>
              <a:rPr lang="en-US" altLang="ko-KR" dirty="0"/>
              <a:t>map()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객체에 담겨 있는 키와 값을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ko-KR" altLang="en-US" dirty="0" err="1"/>
              <a:t>로직을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ko-KR" altLang="en-US" dirty="0"/>
              <a:t>은 드라이버 클래스에서 </a:t>
            </a:r>
            <a:r>
              <a:rPr lang="en-US" altLang="ko-KR" dirty="0"/>
              <a:t>Job </a:t>
            </a:r>
            <a:r>
              <a:rPr lang="ko-KR" altLang="en-US" dirty="0" smtClean="0"/>
              <a:t>인터페이스의  </a:t>
            </a:r>
            <a:r>
              <a:rPr lang="en-US" altLang="ko-KR" dirty="0" err="1" smtClean="0"/>
              <a:t>setInputFormatClass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OutputFormat</a:t>
            </a:r>
            <a:r>
              <a:rPr lang="en-US" altLang="ko-KR" b="1" dirty="0"/>
              <a:t> </a:t>
            </a:r>
            <a:r>
              <a:rPr lang="ko-KR" altLang="en-US" b="1" dirty="0"/>
              <a:t>클래스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smtClean="0"/>
              <a:t>설정한 포맷대로 </a:t>
            </a:r>
            <a:r>
              <a:rPr lang="ko-KR" altLang="en-US" dirty="0"/>
              <a:t>만들어집니다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 </a:t>
            </a:r>
            <a:r>
              <a:rPr lang="ko-KR" altLang="en-US" dirty="0"/>
              <a:t>때 사용하는 출력 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</a:t>
            </a:r>
            <a:r>
              <a:rPr lang="ko-KR" altLang="en-US" dirty="0" smtClean="0"/>
              <a:t>클래스를 상속받아 </a:t>
            </a:r>
            <a:r>
              <a:rPr lang="ko-KR" altLang="en-US" dirty="0" err="1"/>
              <a:t>구현됬습니다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사용자가 </a:t>
            </a:r>
            <a:r>
              <a:rPr lang="ko-KR" altLang="en-US" dirty="0"/>
              <a:t>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 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설정합니다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77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342546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75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◈ </a:t>
            </a:r>
            <a:r>
              <a:rPr lang="ko-KR" altLang="en-US" sz="1800" b="0" dirty="0"/>
              <a:t>저가형 서버로 구성된 환경 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-&gt; </a:t>
            </a:r>
            <a:r>
              <a:rPr lang="ko-KR" altLang="en-US" sz="1800" b="0" dirty="0" smtClean="0"/>
              <a:t>서버의 </a:t>
            </a:r>
            <a:r>
              <a:rPr lang="ko-KR" altLang="en-US" sz="1800" b="0" dirty="0"/>
              <a:t>고장이 빈번히 발생 </a:t>
            </a:r>
            <a:r>
              <a:rPr lang="ko-KR" altLang="en-US" sz="1800" b="0" dirty="0" smtClean="0"/>
              <a:t>가능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</a:t>
            </a:r>
            <a:r>
              <a:rPr lang="ko-KR" altLang="en-US" sz="1800" b="0" dirty="0"/>
              <a:t>파일은 대용량 파일을 가정 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-&gt;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대용량 파일을 효과적으로 관리할 수 있는 </a:t>
            </a:r>
            <a:r>
              <a:rPr lang="ko-KR" altLang="en-US" sz="1800" b="0" dirty="0" smtClean="0"/>
              <a:t>방법이 </a:t>
            </a:r>
            <a:r>
              <a:rPr lang="ko-KR" altLang="en-US" sz="1800" b="0" dirty="0"/>
              <a:t>요구</a:t>
            </a:r>
          </a:p>
          <a:p>
            <a:pPr marL="0" indent="0">
              <a:buNone/>
            </a:pPr>
            <a:r>
              <a:rPr lang="ko-KR" altLang="en-US" sz="1800" b="0" dirty="0"/>
              <a:t>◈ 작업 부하는 주로 연속적으로 많은 데이터를 읽는 연산이거나 임의의 </a:t>
            </a:r>
            <a:r>
              <a:rPr lang="ko-KR" altLang="en-US" sz="1800" b="0" dirty="0" smtClean="0"/>
              <a:t>영역에서 </a:t>
            </a:r>
            <a:r>
              <a:rPr lang="ko-KR" altLang="en-US" sz="1800" b="0" dirty="0"/>
              <a:t>적은 데이터를 읽는 연산으로 구성</a:t>
            </a:r>
          </a:p>
          <a:p>
            <a:pPr marL="0" indent="0">
              <a:buNone/>
            </a:pPr>
            <a:r>
              <a:rPr lang="ko-KR" altLang="en-US" sz="1800" b="0" dirty="0"/>
              <a:t>◈ 파일에 대한 쓰기 연산은 주로 순차적으로 데이터를 추가하는 연산이며 </a:t>
            </a:r>
            <a:r>
              <a:rPr lang="ko-KR" altLang="en-US" sz="1800" b="0" dirty="0" smtClean="0"/>
              <a:t>파일에 </a:t>
            </a:r>
            <a:r>
              <a:rPr lang="ko-KR" altLang="en-US" sz="1800" b="0" dirty="0"/>
              <a:t>대한 수정은 드물게 이루어짐</a:t>
            </a:r>
          </a:p>
          <a:p>
            <a:pPr marL="0" indent="0">
              <a:buNone/>
            </a:pPr>
            <a:r>
              <a:rPr lang="ko-KR" altLang="en-US" sz="1800" b="0" dirty="0"/>
              <a:t>◈ 동시에 동일한 파일에 데이터를 추가하는 환경에서 동기화 오버헤드를 </a:t>
            </a:r>
            <a:r>
              <a:rPr lang="ko-KR" altLang="en-US" sz="1800" b="0" dirty="0" smtClean="0"/>
              <a:t>최소화할 </a:t>
            </a:r>
            <a:r>
              <a:rPr lang="ko-KR" altLang="en-US" sz="1800" b="0" dirty="0"/>
              <a:t>수 있는 방법이 요구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낮은 응답 지연 시간보다 높은 처리율이 좀 더 중요</a:t>
            </a:r>
            <a:r>
              <a:rPr lang="en-US" altLang="ko-KR" sz="1800" b="0" dirty="0"/>
              <a:t>.</a:t>
            </a:r>
            <a:endParaRPr lang="en-US" altLang="ko-KR" sz="1800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26174" y="4174330"/>
            <a:ext cx="1087229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◈ </a:t>
            </a:r>
            <a:r>
              <a:rPr lang="ko-KR" altLang="en-US" sz="1800" b="0" dirty="0" smtClean="0"/>
              <a:t>파일은 </a:t>
            </a:r>
            <a:r>
              <a:rPr lang="en-US" altLang="ko-KR" sz="1800" b="0" dirty="0" smtClean="0"/>
              <a:t>Chunk </a:t>
            </a:r>
            <a:r>
              <a:rPr lang="ko-KR" altLang="en-US" sz="1800" b="0" dirty="0" smtClean="0"/>
              <a:t>단위</a:t>
            </a:r>
            <a:r>
              <a:rPr lang="en-US" altLang="ko-KR" sz="1800" b="0" dirty="0" smtClean="0"/>
              <a:t>(64MB)</a:t>
            </a:r>
            <a:r>
              <a:rPr lang="ko-KR" altLang="en-US" sz="1800" b="0" dirty="0" smtClean="0"/>
              <a:t>로 저장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기본 </a:t>
            </a:r>
            <a:r>
              <a:rPr lang="en-US" altLang="ko-KR" sz="1800" b="0" dirty="0" smtClean="0"/>
              <a:t>3</a:t>
            </a:r>
            <a:r>
              <a:rPr lang="ko-KR" altLang="en-US" sz="1800" b="0" dirty="0" smtClean="0"/>
              <a:t>군데 이상 저장을 통한 신뢰성 확보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단일 마스터를 통한 접근 제어 및 메타 데이터의 중앙 관리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대용량 데이터 집합과 </a:t>
            </a:r>
            <a:r>
              <a:rPr lang="ko-KR" altLang="en-US" sz="1800" b="0" dirty="0" err="1" smtClean="0"/>
              <a:t>스트리밍</a:t>
            </a:r>
            <a:r>
              <a:rPr lang="ko-KR" altLang="en-US" sz="1800" b="0" dirty="0" smtClean="0"/>
              <a:t> 읽기에 따른 가시 기능 삭제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단순하고 친숙한 인터페이스와 </a:t>
            </a:r>
            <a:r>
              <a:rPr lang="en-US" altLang="ko-KR" sz="1800" b="0" dirty="0" smtClean="0"/>
              <a:t>API </a:t>
            </a:r>
            <a:r>
              <a:rPr lang="ko-KR" altLang="en-US" sz="1800" b="0" dirty="0" err="1" smtClean="0"/>
              <a:t>커스터마이징</a:t>
            </a:r>
            <a:r>
              <a:rPr lang="ko-KR" altLang="en-US" sz="1800" b="0" dirty="0" smtClean="0"/>
              <a:t> 제공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04535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95719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OutputFormat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 리듀스 잡의 출력 데이터 포맷은 </a:t>
            </a:r>
            <a:r>
              <a:rPr lang="en-US" altLang="ko-KR"/>
              <a:t>setOutputFormatClass </a:t>
            </a:r>
            <a:r>
              <a:rPr lang="ko-KR" altLang="en-US"/>
              <a:t>메서드로 설정한 포맷대로 만들어진다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이 때 사용하는 출력 데이터 포맷은 </a:t>
            </a:r>
            <a:r>
              <a:rPr lang="en-US" altLang="ko-KR"/>
              <a:t>OutputFormat</a:t>
            </a:r>
            <a:r>
              <a:rPr lang="ko-KR" altLang="en-US"/>
              <a:t>이라는 추상화 클래스를 상속받아 구현되었다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사용자가 별도의 </a:t>
            </a:r>
            <a:r>
              <a:rPr lang="en-US" altLang="ko-KR"/>
              <a:t>OutputFormat</a:t>
            </a:r>
            <a:r>
              <a:rPr lang="ko-KR" altLang="en-US"/>
              <a:t>을 설정하지 않을 경우 맵리듀스 프레임워크는 </a:t>
            </a:r>
            <a:r>
              <a:rPr lang="en-US" altLang="ko-KR"/>
              <a:t>TextOutputFormat</a:t>
            </a:r>
            <a:r>
              <a:rPr lang="ko-KR" altLang="en-US"/>
              <a:t>을 기본 포맷으로 설정한다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FileOutputFormat </a:t>
            </a:r>
            <a:r>
              <a:rPr lang="ko-KR" altLang="en-US"/>
              <a:t>클래스를 상속받아 출력 포맷 클래스를 만들어 원하는 위치에 원하는 파일이름으로 잡의 결과를 출력할 수 있다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21656"/>
              </p:ext>
            </p:extLst>
          </p:nvPr>
        </p:nvGraphicFramePr>
        <p:xfrm>
          <a:off x="658368" y="3429000"/>
          <a:ext cx="10771632" cy="24079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OutputFormat </a:t>
                      </a:r>
                      <a:r>
                        <a:rPr lang="ko-KR" altLang="en-US" sz="1600" smtClean="0"/>
                        <a:t>클래스의 </a:t>
                      </a:r>
                      <a:r>
                        <a:rPr lang="en-US" altLang="ko-KR" sz="1600" smtClean="0"/>
                        <a:t>Wrapper </a:t>
                      </a:r>
                      <a:r>
                        <a:rPr lang="ko-KR" altLang="en-US" sz="1600" smtClean="0"/>
                        <a:t>클래스입니다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OutputFormat </a:t>
                      </a:r>
                      <a:r>
                        <a:rPr lang="ko-KR" altLang="en-US" sz="1600" smtClean="0"/>
                        <a:t>클래스를 편리하게 사용할 수 있는 메서드 를 제공합니다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530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OutputFormat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534"/>
              </p:ext>
            </p:extLst>
          </p:nvPr>
        </p:nvGraphicFramePr>
        <p:xfrm>
          <a:off x="795528" y="1499616"/>
          <a:ext cx="10771632" cy="1746504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344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LazyOutputFormat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FileOutputFormat</a:t>
                      </a:r>
                      <a:r>
                        <a:rPr lang="ko-KR" altLang="en-US" sz="1600" smtClean="0"/>
                        <a:t>을 상속받은 클래스는 출력할 내용이 없더라도 리듀스의 출력파일</a:t>
                      </a:r>
                      <a:r>
                        <a:rPr lang="en-US" altLang="ko-KR" sz="1600" smtClean="0"/>
                        <a:t>(part-nnnnn)</a:t>
                      </a:r>
                      <a:r>
                        <a:rPr lang="ko-KR" altLang="en-US" sz="1600" smtClean="0"/>
                        <a:t>을 생성합니다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LazyOutputFormat</a:t>
                      </a:r>
                      <a:r>
                        <a:rPr lang="ko-KR" altLang="en-US" sz="1600" smtClean="0"/>
                        <a:t>을 사용하면 첫 번째 레코드가 해당 파티션</a:t>
                      </a:r>
                      <a:r>
                        <a:rPr lang="en-US" altLang="ko-KR" sz="1600" smtClean="0"/>
                        <a:t>(part-nnnnn)</a:t>
                      </a:r>
                      <a:r>
                        <a:rPr lang="ko-KR" altLang="en-US" sz="1600" smtClean="0"/>
                        <a:t>으로 보내질 때만 출력 파일을 생성 합니다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smtClean="0"/>
                        <a:t>LazyOutputFormat</a:t>
                      </a:r>
                      <a:endParaRPr lang="ko-KR" altLang="en-US" sz="1600" b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 데이터가 없을 때 사용합니다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0937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9649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/>
              <a:t>를 </a:t>
            </a:r>
            <a:r>
              <a:rPr lang="ko-KR" altLang="en-US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99701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컬럼명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내용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196508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컬럼명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내용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60445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컬럼명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내용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public void map(</a:t>
                      </a:r>
                      <a:r>
                        <a:rPr lang="en-US" altLang="ko-KR" sz="1600" dirty="0" err="1" smtClean="0"/>
                        <a:t>LongWritable</a:t>
                      </a:r>
                      <a:r>
                        <a:rPr lang="en-US" altLang="ko-KR" sz="1600" dirty="0" smtClean="0"/>
                        <a:t> key, Text value, Context context)  throws </a:t>
                      </a:r>
                      <a:r>
                        <a:rPr lang="en-US" altLang="ko-KR" sz="1600" dirty="0" err="1" smtClean="0"/>
                        <a:t>IOException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InterruptedException</a:t>
                      </a:r>
                      <a:r>
                        <a:rPr lang="en-US" altLang="ko-KR" sz="1600" dirty="0" smtClean="0"/>
                        <a:t> {</a:t>
                      </a:r>
                    </a:p>
                    <a:p>
                      <a:pPr latinLnBrk="1"/>
                      <a:r>
                        <a:rPr lang="en-US" altLang="ko-KR" sz="1600" baseline="0" dirty="0" smtClean="0"/>
                        <a:t>    </a:t>
                      </a:r>
                      <a:r>
                        <a:rPr lang="en-US" altLang="ko-KR" sz="1600" dirty="0" smtClean="0"/>
                        <a:t>if (</a:t>
                      </a:r>
                      <a:r>
                        <a:rPr lang="en-US" altLang="ko-KR" sz="1600" dirty="0" err="1" smtClean="0"/>
                        <a:t>key.get</a:t>
                      </a:r>
                      <a:r>
                        <a:rPr lang="en-US" altLang="ko-KR" sz="1600" dirty="0" smtClean="0"/>
                        <a:t>() &gt; 0)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// </a:t>
                      </a:r>
                      <a:r>
                        <a:rPr lang="ko-KR" altLang="en-US" sz="1600" dirty="0" smtClean="0"/>
                        <a:t>콤마 </a:t>
                      </a:r>
                      <a:r>
                        <a:rPr lang="ko-KR" altLang="en-US" sz="1600" dirty="0" err="1" smtClean="0"/>
                        <a:t>구분자</a:t>
                      </a:r>
                      <a:r>
                        <a:rPr lang="ko-KR" altLang="en-US" sz="1600" dirty="0" smtClean="0"/>
                        <a:t> 분리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	</a:t>
                      </a:r>
                      <a:r>
                        <a:rPr lang="en-US" altLang="ko-KR" sz="1600" dirty="0" smtClean="0"/>
                        <a:t>String[] 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 = </a:t>
                      </a:r>
                      <a:r>
                        <a:rPr lang="en-US" altLang="ko-KR" sz="1600" dirty="0" err="1" smtClean="0"/>
                        <a:t>value.toString</a:t>
                      </a:r>
                      <a:r>
                        <a:rPr lang="en-US" altLang="ko-KR" sz="1600" dirty="0" smtClean="0"/>
                        <a:t>().split(",");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if (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 != null &amp;&amp; </a:t>
                      </a:r>
                      <a:r>
                        <a:rPr lang="en-US" altLang="ko-KR" sz="1600" dirty="0" err="1" smtClean="0"/>
                        <a:t>colums.length</a:t>
                      </a:r>
                      <a:r>
                        <a:rPr lang="en-US" altLang="ko-KR" sz="1600" dirty="0" smtClean="0"/>
                        <a:t> &gt; 0)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// </a:t>
                      </a:r>
                      <a:r>
                        <a:rPr lang="ko-KR" altLang="en-US" sz="1600" dirty="0" err="1" smtClean="0"/>
                        <a:t>출력키</a:t>
                      </a:r>
                      <a:r>
                        <a:rPr lang="ko-KR" altLang="en-US" sz="1600" dirty="0" smtClean="0"/>
                        <a:t> 설정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		</a:t>
                      </a:r>
                      <a:r>
                        <a:rPr lang="en-US" altLang="ko-KR" sz="1600" dirty="0" err="1" smtClean="0"/>
                        <a:t>outputKey.set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[0] + "," + 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[1]);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if (!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[15].equals("NA"))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	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dirty="0" err="1" smtClean="0"/>
                        <a:t>depDelayTime</a:t>
                      </a:r>
                      <a:r>
                        <a:rPr lang="en-US" altLang="ko-KR" sz="1600" dirty="0" smtClean="0"/>
                        <a:t> = </a:t>
                      </a:r>
                      <a:r>
                        <a:rPr lang="en-US" altLang="ko-KR" sz="1600" dirty="0" err="1" smtClean="0"/>
                        <a:t>Integer.parseInt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colums</a:t>
                      </a:r>
                      <a:r>
                        <a:rPr lang="en-US" altLang="ko-KR" sz="1600" dirty="0" smtClean="0"/>
                        <a:t>[15]);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	if (</a:t>
                      </a:r>
                      <a:r>
                        <a:rPr lang="en-US" altLang="ko-KR" sz="1600" dirty="0" err="1" smtClean="0"/>
                        <a:t>depDelayTime</a:t>
                      </a:r>
                      <a:r>
                        <a:rPr lang="en-US" altLang="ko-KR" sz="1600" dirty="0" smtClean="0"/>
                        <a:t> &gt; 0)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		// </a:t>
                      </a:r>
                      <a:r>
                        <a:rPr lang="ko-KR" altLang="en-US" sz="1600" dirty="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				</a:t>
                      </a:r>
                      <a:r>
                        <a:rPr lang="en-US" altLang="ko-KR" sz="1600" dirty="0" err="1" smtClean="0"/>
                        <a:t>context.write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outputKey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outputValue</a:t>
                      </a:r>
                      <a:r>
                        <a:rPr lang="en-US" altLang="ko-KR" sz="1600" dirty="0" smtClean="0"/>
                        <a:t>);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</a:t>
                      </a:r>
                      <a:r>
                        <a:rPr lang="en-US" altLang="ko-KR" sz="1600" dirty="0" err="1" smtClean="0"/>
                        <a:t>e.printStackTrace</a:t>
                      </a:r>
                      <a:r>
                        <a:rPr lang="en-US" altLang="ko-KR" sz="16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}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DepartureDelayCountMapper.java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Hadoop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213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8" y="1098988"/>
            <a:ext cx="61912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36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Common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다른 </a:t>
            </a:r>
            <a:r>
              <a:rPr lang="ko-KR" altLang="en-US" sz="1800" b="0" dirty="0" err="1"/>
              <a:t>하둡</a:t>
            </a:r>
            <a:r>
              <a:rPr lang="ko-KR" altLang="en-US" sz="1800" b="0" dirty="0"/>
              <a:t> 모듈을 지원하는 유틸리티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HDFS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Hadoop </a:t>
            </a:r>
            <a:r>
              <a:rPr lang="en-US" altLang="ko-KR" sz="1800" b="0" dirty="0"/>
              <a:t>Distributed File System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ko-KR" altLang="en-US" sz="1800" b="0" dirty="0"/>
              <a:t>어플리케이션 데이터에 고성능 접근을 지원하는 분산 파일 시스템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 err="1"/>
              <a:t>HBase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분산 </a:t>
            </a:r>
            <a:r>
              <a:rPr lang="ko-KR" altLang="en-US" sz="1800" b="0" dirty="0"/>
              <a:t>데이터베이스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YARN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잡</a:t>
            </a:r>
            <a:r>
              <a:rPr lang="ko-KR" altLang="en-US" sz="1800" b="0" dirty="0" smtClean="0"/>
              <a:t> </a:t>
            </a:r>
            <a:r>
              <a:rPr lang="ko-KR" altLang="en-US" sz="1800" b="0" dirty="0" err="1"/>
              <a:t>스케쥴링과</a:t>
            </a:r>
            <a:r>
              <a:rPr lang="ko-KR" altLang="en-US" sz="1800" b="0" dirty="0"/>
              <a:t> 클러스터 리소스 관리를 위한 </a:t>
            </a:r>
            <a:r>
              <a:rPr lang="ko-KR" altLang="en-US" sz="1800" b="0" dirty="0" err="1"/>
              <a:t>프레임웍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MapReduce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대용량 </a:t>
            </a:r>
            <a:r>
              <a:rPr lang="ko-KR" altLang="en-US" sz="1800" b="0" dirty="0"/>
              <a:t>데이터의 병렬처리를 위한 얀 기반 시스템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파일 시스템의 장</a:t>
            </a:r>
            <a:r>
              <a:rPr lang="en-US" altLang="ko-KR" sz="1800" dirty="0"/>
              <a:t>/</a:t>
            </a:r>
            <a:r>
              <a:rPr lang="ko-KR" altLang="en-US" sz="1800" dirty="0"/>
              <a:t>단점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특징 및 장점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선형적인 </a:t>
            </a:r>
            <a:r>
              <a:rPr lang="ko-KR" altLang="en-US" sz="1800" b="0" dirty="0" err="1"/>
              <a:t>확장성</a:t>
            </a:r>
            <a:r>
              <a:rPr lang="ko-KR" altLang="en-US" sz="1800" b="0" dirty="0"/>
              <a:t> 제공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글로벌 </a:t>
            </a:r>
            <a:r>
              <a:rPr lang="ko-KR" altLang="en-US" sz="1800" b="0" dirty="0"/>
              <a:t>네임스페이스 제공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비용절감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데이터분석 </a:t>
            </a:r>
            <a:r>
              <a:rPr lang="ko-KR" altLang="en-US" sz="1800" b="0" dirty="0"/>
              <a:t>처리에 활용</a:t>
            </a:r>
          </a:p>
          <a:p>
            <a:pPr marL="0" indent="0">
              <a:buNone/>
            </a:pPr>
            <a:r>
              <a:rPr lang="ko-KR" altLang="en-US" sz="1800" b="0" dirty="0"/>
              <a:t>◈ 일반적인 파일 시스템과 다른 특징과 제약사항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응용프로그램 </a:t>
            </a:r>
            <a:r>
              <a:rPr lang="ko-KR" altLang="en-US" sz="1800" b="0" dirty="0"/>
              <a:t>기반의 파일 시스템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불변 </a:t>
            </a:r>
            <a:r>
              <a:rPr lang="ko-KR" altLang="en-US" sz="1800" b="0" dirty="0"/>
              <a:t>파일만 저장</a:t>
            </a:r>
          </a:p>
          <a:p>
            <a:pPr marL="0" indent="0">
              <a:buNone/>
            </a:pPr>
            <a:r>
              <a:rPr lang="ko-KR" altLang="en-US" sz="1800" b="0" dirty="0" smtClean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NameSpace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관리를 </a:t>
            </a:r>
            <a:r>
              <a:rPr lang="en-US" altLang="ko-KR" sz="1800" b="0" dirty="0" err="1"/>
              <a:t>NameNode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메모리에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전체 </a:t>
            </a:r>
            <a:r>
              <a:rPr lang="ko-KR" altLang="en-US" sz="1800" b="0" dirty="0"/>
              <a:t>처리 용량증가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NameNode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이중화 문제</a:t>
            </a:r>
          </a:p>
          <a:p>
            <a:pPr marL="0" indent="0">
              <a:buNone/>
            </a:pPr>
            <a:r>
              <a:rPr lang="ko-KR" altLang="en-US" sz="1800" b="0" dirty="0"/>
              <a:t>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Namenode</a:t>
            </a:r>
            <a:r>
              <a:rPr lang="en-US" altLang="ko-KR" sz="1800" b="0" dirty="0" smtClean="0"/>
              <a:t>(master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가 죽으면</a:t>
            </a:r>
            <a:r>
              <a:rPr lang="en-US" altLang="ko-KR" sz="1800" b="0" dirty="0"/>
              <a:t>?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414501749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장애복구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복제 </a:t>
            </a:r>
            <a:r>
              <a:rPr lang="ko-KR" altLang="en-US" sz="1800" b="0" dirty="0"/>
              <a:t>데이터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주기적인 </a:t>
            </a:r>
            <a:r>
              <a:rPr lang="ko-KR" altLang="en-US" sz="1800" b="0" dirty="0"/>
              <a:t>상태 체크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ko-KR" altLang="en-US" sz="1800" b="0" dirty="0" err="1"/>
              <a:t>스트리밍</a:t>
            </a:r>
            <a:r>
              <a:rPr lang="ko-KR" altLang="en-US" sz="1800" b="0" dirty="0"/>
              <a:t> 방식의 데이터 접근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높은 </a:t>
            </a:r>
            <a:r>
              <a:rPr lang="ko-KR" altLang="en-US" sz="1800" b="0" dirty="0"/>
              <a:t>데이터 처리량에 중점을 두고 있음</a:t>
            </a:r>
          </a:p>
          <a:p>
            <a:pPr marL="0" indent="0">
              <a:buNone/>
            </a:pPr>
            <a:r>
              <a:rPr lang="ko-KR" altLang="en-US" sz="1800" b="0" dirty="0"/>
              <a:t>◈ 대용량 데이터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하나의 </a:t>
            </a:r>
            <a:r>
              <a:rPr lang="ko-KR" altLang="en-US" sz="1800" b="0" dirty="0"/>
              <a:t>파일이 </a:t>
            </a:r>
            <a:r>
              <a:rPr lang="ko-KR" altLang="en-US" sz="1800" b="0" dirty="0" err="1"/>
              <a:t>테라바이트</a:t>
            </a:r>
            <a:r>
              <a:rPr lang="ko-KR" altLang="en-US" sz="1800" b="0" dirty="0"/>
              <a:t> 이상 저장 가능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하나의 </a:t>
            </a:r>
            <a:r>
              <a:rPr lang="ko-KR" altLang="en-US" sz="1800" b="0" dirty="0" err="1"/>
              <a:t>인스턴스에서</a:t>
            </a:r>
            <a:r>
              <a:rPr lang="ko-KR" altLang="en-US" sz="1800" b="0" dirty="0"/>
              <a:t> 수백만 개 이상의 파일 지원</a:t>
            </a:r>
          </a:p>
          <a:p>
            <a:pPr marL="0" indent="0">
              <a:buNone/>
            </a:pPr>
            <a:r>
              <a:rPr lang="ko-KR" altLang="en-US" sz="1800" b="0" dirty="0"/>
              <a:t>◈ 데이터 </a:t>
            </a:r>
            <a:r>
              <a:rPr lang="ko-KR" altLang="en-US" sz="1800" b="0" dirty="0" err="1"/>
              <a:t>무결성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읽기 </a:t>
            </a:r>
            <a:r>
              <a:rPr lang="ko-KR" altLang="en-US" sz="1800" b="0" dirty="0"/>
              <a:t>전용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파일 </a:t>
            </a:r>
            <a:r>
              <a:rPr lang="ko-KR" altLang="en-US" sz="1800" b="0" dirty="0"/>
              <a:t>이동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복사 인터페이스 제공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39084698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584090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1539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2013</a:t>
            </a:r>
            <a:r>
              <a:rPr lang="ko-KR" altLang="en-US" b="1" dirty="0" smtClean="0"/>
              <a:t>년</a:t>
            </a:r>
            <a:r>
              <a:rPr lang="ko-KR" altLang="en-US" b="1" dirty="0"/>
              <a:t>도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공공부문 프로젝트 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30" y="1035422"/>
            <a:ext cx="53530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3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/>
              <a:t>◈ 파일의 분산 저장이 목적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 err="1"/>
              <a:t>Namenodes</a:t>
            </a:r>
            <a:r>
              <a:rPr lang="ko-KR" altLang="en-US" sz="1800" b="0" dirty="0"/>
              <a:t>와 </a:t>
            </a:r>
            <a:r>
              <a:rPr lang="en-US" altLang="ko-KR" sz="1800" b="0" dirty="0" err="1"/>
              <a:t>Datanodes</a:t>
            </a:r>
            <a:r>
              <a:rPr lang="ko-KR" altLang="en-US" sz="1800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저렴한 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하드디스크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Scale </a:t>
            </a:r>
            <a:r>
              <a:rPr lang="en-US" altLang="ko-KR" sz="1800" b="0" dirty="0"/>
              <a:t>Out</a:t>
            </a:r>
          </a:p>
          <a:p>
            <a:pPr marL="0" indent="0">
              <a:buNone/>
            </a:pPr>
            <a:r>
              <a:rPr lang="en-US" altLang="ko-KR" sz="1800" b="0" dirty="0"/>
              <a:t>◈ Block(Chunk) </a:t>
            </a:r>
            <a:r>
              <a:rPr lang="ko-KR" altLang="en-US" sz="1800" b="0" dirty="0"/>
              <a:t>단위로 파일관리 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저장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복제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복제기능을 통해 안전성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신뢰성을 보장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대의 </a:t>
            </a:r>
            <a:r>
              <a:rPr lang="en-US" altLang="ko-KR" sz="1800" b="0" dirty="0"/>
              <a:t>Master</a:t>
            </a:r>
            <a:r>
              <a:rPr lang="ko-KR" altLang="en-US" sz="1800" b="0" dirty="0"/>
              <a:t>서버에 </a:t>
            </a:r>
            <a:r>
              <a:rPr lang="en-US" altLang="ko-KR" sz="1800" b="0" dirty="0"/>
              <a:t>4000+</a:t>
            </a:r>
            <a:r>
              <a:rPr lang="ko-KR" altLang="en-US" sz="1800" b="0" dirty="0"/>
              <a:t>이상의 </a:t>
            </a:r>
            <a:r>
              <a:rPr lang="en-US" altLang="ko-KR" sz="1800" b="0" dirty="0" err="1"/>
              <a:t>Datanodes</a:t>
            </a:r>
            <a:r>
              <a:rPr lang="ko-KR" altLang="en-US" sz="1800" b="0" dirty="0"/>
              <a:t>를 운영할 수 있음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r>
              <a:rPr lang="en-US" altLang="ko-KR" sz="1800" b="0" dirty="0"/>
              <a:t>◈ API</a:t>
            </a:r>
            <a:r>
              <a:rPr lang="ko-KR" altLang="en-US" sz="1800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n-ea"/>
              </a:rPr>
              <a:t>애플리케이션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트랜잭션 로그 정보는 매우 크다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대용량 </a:t>
            </a:r>
            <a:r>
              <a:rPr lang="ko-KR" altLang="en-US" sz="2400" dirty="0">
                <a:latin typeface="+mn-ea"/>
              </a:rPr>
              <a:t>파일을 저장할 수 있는 분산 파일 시스템을 제공한다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+mn-ea"/>
              </a:rPr>
              <a:t>I/O </a:t>
            </a:r>
            <a:r>
              <a:rPr lang="ko-KR" altLang="en-US" sz="2400" dirty="0">
                <a:latin typeface="+mn-ea"/>
              </a:rPr>
              <a:t>집중적이면서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도 많이 사용한다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멀티 </a:t>
            </a:r>
            <a:r>
              <a:rPr lang="ko-KR" altLang="en-US" sz="2400" dirty="0" err="1">
                <a:latin typeface="+mn-ea"/>
              </a:rPr>
              <a:t>노드로</a:t>
            </a:r>
            <a:r>
              <a:rPr lang="ko-KR" altLang="en-US" sz="2400" dirty="0">
                <a:latin typeface="+mn-ea"/>
              </a:rPr>
              <a:t> 부하를 분산시켜 처리한다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+mn-ea"/>
              </a:rPr>
              <a:t>데이터베이스는 </a:t>
            </a:r>
            <a:r>
              <a:rPr lang="ko-KR" altLang="en-US" sz="2400" dirty="0">
                <a:latin typeface="+mn-ea"/>
              </a:rPr>
              <a:t>하드웨어 추가 시 성능 향상이 </a:t>
            </a:r>
            <a:r>
              <a:rPr lang="en-US" altLang="ko-KR" sz="2400" dirty="0">
                <a:latin typeface="+mn-ea"/>
              </a:rPr>
              <a:t>linear</a:t>
            </a:r>
            <a:r>
              <a:rPr lang="ko-KR" altLang="en-US" sz="2400" dirty="0">
                <a:latin typeface="+mn-ea"/>
              </a:rPr>
              <a:t>하지 않다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장비를 </a:t>
            </a:r>
            <a:r>
              <a:rPr lang="ko-KR" altLang="en-US" sz="2400" dirty="0">
                <a:latin typeface="+mn-ea"/>
              </a:rPr>
              <a:t>증가시킬 수록 성능이 </a:t>
            </a:r>
            <a:r>
              <a:rPr lang="en-US" altLang="ko-KR" sz="2400" dirty="0">
                <a:latin typeface="+mn-ea"/>
              </a:rPr>
              <a:t>linear</a:t>
            </a:r>
            <a:r>
              <a:rPr lang="ko-KR" altLang="en-US" sz="2400" dirty="0">
                <a:latin typeface="+mn-ea"/>
              </a:rPr>
              <a:t>에 가깝게 향상된다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+mn-ea"/>
              </a:rPr>
              <a:t>데이터베이스는 </a:t>
            </a:r>
            <a:r>
              <a:rPr lang="ko-KR" altLang="en-US" sz="2400" dirty="0">
                <a:latin typeface="+mn-ea"/>
              </a:rPr>
              <a:t>소프트웨어와 하드웨어가 비싸다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Apache </a:t>
            </a:r>
            <a:r>
              <a:rPr lang="en-US" altLang="ko-KR" sz="2400" dirty="0">
                <a:latin typeface="+mn-ea"/>
              </a:rPr>
              <a:t>Hadoop</a:t>
            </a:r>
            <a:r>
              <a:rPr lang="ko-KR" altLang="en-US" sz="2400" dirty="0">
                <a:latin typeface="+mn-ea"/>
              </a:rPr>
              <a:t>은 무료이다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Intel </a:t>
            </a:r>
            <a:r>
              <a:rPr lang="en-US" altLang="ko-KR" sz="2400" dirty="0">
                <a:latin typeface="+mn-ea"/>
              </a:rPr>
              <a:t>Core </a:t>
            </a:r>
            <a:r>
              <a:rPr lang="ko-KR" altLang="en-US" sz="2400" dirty="0" err="1">
                <a:latin typeface="+mn-ea"/>
              </a:rPr>
              <a:t>머신과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리눅스는</a:t>
            </a:r>
            <a:r>
              <a:rPr lang="ko-KR" altLang="en-US" sz="2400" dirty="0">
                <a:latin typeface="+mn-ea"/>
              </a:rPr>
              <a:t> 싸다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25896"/>
              </p:ext>
            </p:extLst>
          </p:nvPr>
        </p:nvGraphicFramePr>
        <p:xfrm>
          <a:off x="501421" y="1249382"/>
          <a:ext cx="11287582" cy="526006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047958"/>
                <a:gridCol w="7191668"/>
                <a:gridCol w="2047956"/>
              </a:tblGrid>
              <a:tr h="44109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1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smtClean="0">
                          <a:effectLst/>
                        </a:rPr>
                        <a:t>데이터가용성 보장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1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100" b="1" kern="100" dirty="0" smtClean="0">
                          <a:effectLst/>
                        </a:rPr>
                        <a:t>(</a:t>
                      </a:r>
                      <a:r>
                        <a:rPr lang="ko-KR" altLang="en-US" sz="11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1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100" b="1" kern="100" dirty="0" smtClean="0">
                          <a:effectLst/>
                        </a:rPr>
                        <a:t> House,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이라는 쿼리 지원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 대용량데이터 자동병렬처리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스크립트를 작성하면 </a:t>
                      </a: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1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100" b="1" kern="10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서버 버전을 지원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100" b="1" kern="100" dirty="0" smtClean="0">
                          <a:effectLst/>
                        </a:rPr>
                        <a:t>R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1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처리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100" b="1" kern="100" dirty="0" smtClean="0">
                          <a:effectLst/>
                        </a:rPr>
                        <a:t>(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r>
                        <a:rPr lang="ko-KR" altLang="en-US" sz="11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1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r>
                        <a:rPr lang="ko-KR" altLang="en-US" sz="11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1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지원 어플리케이션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1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100" b="1" kern="100" smtClean="0">
                          <a:effectLst/>
                        </a:rPr>
                        <a:t>, Agent-Collector </a:t>
                      </a:r>
                      <a:r>
                        <a:rPr lang="ko-KR" altLang="en-US" sz="1100" b="1" kern="100" smtClean="0">
                          <a:effectLst/>
                        </a:rPr>
                        <a:t>구성으로 외부 데이터를 수집해서 하둡에 저장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1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100" b="1" kern="100" dirty="0" smtClean="0">
                          <a:effectLst/>
                        </a:rPr>
                        <a:t> </a:t>
                      </a:r>
                      <a:r>
                        <a:rPr lang="en-US" altLang="ko-KR" sz="11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1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1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100" b="1" kern="100" dirty="0" smtClean="0">
                          <a:effectLst/>
                        </a:rPr>
                        <a:t>,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모니터링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1051385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빅데이터는</a:t>
            </a:r>
            <a:r>
              <a:rPr lang="ko-KR" altLang="en-US" sz="2000" dirty="0" smtClean="0"/>
              <a:t> 비정형 중심의 데이터 증가 </a:t>
            </a:r>
            <a:endParaRPr lang="en-US" altLang="ko-KR" sz="2000" dirty="0" smtClean="0"/>
          </a:p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2000" dirty="0" smtClean="0"/>
              <a:t> 대용량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고속의 다양한 데이터를 분석하여 </a:t>
            </a:r>
            <a:r>
              <a:rPr lang="ko-KR" altLang="en-US" sz="2000" dirty="0" err="1" smtClean="0"/>
              <a:t>인사이트의</a:t>
            </a:r>
            <a:r>
              <a:rPr lang="ko-KR" altLang="en-US" sz="2000" dirty="0" smtClean="0"/>
              <a:t> 가치를 주는 새로운 기술</a:t>
            </a: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4" descr="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439" y="2080592"/>
            <a:ext cx="6602047" cy="3941836"/>
          </a:xfrm>
          <a:prstGeom prst="rect">
            <a:avLst/>
          </a:prstGeom>
          <a:noFill/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4037" y="2080592"/>
            <a:ext cx="4343497" cy="369331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8018" y="4005065"/>
            <a:ext cx="3988135" cy="265997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1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라이프사이클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sz="1300" kern="0" noProof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빅데이터 시스템 구성을 위해서는 라이프사이클에 대한 이해가 필수</a:t>
            </a:r>
            <a:r>
              <a:rPr lang="en-US" altLang="ko-KR" sz="1300" kern="0" noProof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 관련 기술을 검토하</a:t>
            </a:r>
            <a:r>
              <a:rPr lang="ko-KR" altLang="en-US" sz="13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 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sz="1300" kern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218950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504461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556248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1938480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504459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47830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필요한 </a:t>
            </a:r>
            <a:r>
              <a:rPr lang="en-US" altLang="ko-KR" dirty="0"/>
              <a:t>S/W </a:t>
            </a:r>
            <a:r>
              <a:rPr lang="ko-KR" altLang="en-US" dirty="0"/>
              <a:t>기술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901702" y="1146541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0" y="1609593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299" y="884593"/>
            <a:ext cx="997215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기반 통합 분석 시스템 구성도</a:t>
            </a:r>
            <a:r>
              <a:rPr lang="en-US" altLang="ko-KR" dirty="0"/>
              <a:t>( </a:t>
            </a:r>
            <a:r>
              <a:rPr lang="ko-KR" altLang="en-US" dirty="0"/>
              <a:t>국내 공공기관 </a:t>
            </a:r>
            <a:r>
              <a:rPr lang="en-US" altLang="ko-KR" dirty="0"/>
              <a:t>ISP </a:t>
            </a:r>
            <a:r>
              <a:rPr lang="ko-KR" altLang="en-US" dirty="0"/>
              <a:t>보고서 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76126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시스템 </a:t>
            </a:r>
            <a:r>
              <a:rPr lang="en-US" altLang="ko-KR" dirty="0"/>
              <a:t>H/W </a:t>
            </a:r>
            <a:r>
              <a:rPr lang="ko-KR" altLang="en-US" dirty="0"/>
              <a:t>및 </a:t>
            </a:r>
            <a:r>
              <a:rPr lang="en-US" altLang="ko-KR" dirty="0"/>
              <a:t>N/W </a:t>
            </a:r>
            <a:r>
              <a:rPr lang="ko-KR" altLang="en-US" dirty="0"/>
              <a:t>구성도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플랫폼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기술의 발전 </a:t>
            </a:r>
            <a:r>
              <a:rPr lang="en-US" altLang="ko-KR" dirty="0"/>
              <a:t>: Advanced Tech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299" y="884593"/>
            <a:ext cx="95106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기술의 발전으로 도래한 </a:t>
            </a:r>
            <a:r>
              <a:rPr lang="ko-KR" altLang="en-US" dirty="0" err="1"/>
              <a:t>빅데이터</a:t>
            </a:r>
            <a:r>
              <a:rPr lang="ko-KR" altLang="en-US" dirty="0"/>
              <a:t> 시대의 분석의 필요성과 새로운 </a:t>
            </a:r>
            <a:r>
              <a:rPr lang="ko-KR" altLang="en-US" dirty="0" err="1"/>
              <a:t>마이닝</a:t>
            </a:r>
            <a:r>
              <a:rPr lang="ko-KR" altLang="en-US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18" y="1766456"/>
            <a:ext cx="6240607" cy="384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43555"/>
              </p:ext>
            </p:extLst>
          </p:nvPr>
        </p:nvGraphicFramePr>
        <p:xfrm>
          <a:off x="652299" y="1483436"/>
          <a:ext cx="10793467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데이터 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테라바이트</a:t>
                      </a:r>
                      <a:r>
                        <a:rPr lang="ko-KR" altLang="en-US" dirty="0" smtClean="0"/>
                        <a:t> 수준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페타바이트</a:t>
                      </a:r>
                      <a:r>
                        <a:rPr lang="ko-KR" altLang="en-US" dirty="0" smtClean="0"/>
                        <a:t> 이상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데이터 유형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정형 데이터 중심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쇼셜</a:t>
                      </a:r>
                      <a:r>
                        <a:rPr lang="ko-KR" altLang="en-US" dirty="0" smtClean="0"/>
                        <a:t> 미디어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로그 파일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스트리밍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동영상 등 비정형 데이터 중심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프로세스 및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프로세스 및 기술이 상대적으로 단순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처리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분석 과정이 정형화되어 있음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원인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결과 중심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처리 복잡도가 높고 새로운 기술이 필요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잘 정의된 데이터 모델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절차 등이 없음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상관관계 중심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데이터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86" y="1477308"/>
            <a:ext cx="10558732" cy="479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아래쪽 화살표 35"/>
          <p:cNvSpPr/>
          <p:nvPr/>
        </p:nvSpPr>
        <p:spPr bwMode="gray">
          <a:xfrm>
            <a:off x="5449380" y="2839453"/>
            <a:ext cx="493604" cy="2069431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대 속성 </a:t>
            </a:r>
            <a:r>
              <a:rPr lang="en-US" altLang="ko-KR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신뢰성 있고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있는 분산 컴퓨팅을 위한 </a:t>
            </a:r>
            <a:r>
              <a:rPr lang="ko-KR" altLang="en-US" sz="2000" dirty="0" err="1"/>
              <a:t>오픈소스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프레임워</a:t>
            </a:r>
            <a:r>
              <a:rPr lang="ko-KR" altLang="en-US" sz="2000" dirty="0"/>
              <a:t>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간단한 </a:t>
            </a:r>
            <a:r>
              <a:rPr lang="ko-KR" altLang="en-US" sz="2000" dirty="0"/>
              <a:t>프로그래밍 모델을 사용하여 대용량 데이터의 분산 처리를 할 수 </a:t>
            </a:r>
            <a:r>
              <a:rPr lang="ko-KR" altLang="en-US" sz="2000" dirty="0" smtClean="0"/>
              <a:t>있는 프레임워크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GFS</a:t>
            </a:r>
            <a:r>
              <a:rPr lang="en-US" altLang="ko-KR" sz="2000" dirty="0"/>
              <a:t>, MapReduce </a:t>
            </a:r>
            <a:r>
              <a:rPr lang="ko-KR" altLang="en-US" sz="2000" dirty="0"/>
              <a:t>소프트웨어구현체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아파치</a:t>
            </a:r>
            <a:r>
              <a:rPr lang="en-US" altLang="ko-KR" sz="2000" dirty="0"/>
              <a:t>Top-Level </a:t>
            </a:r>
            <a:r>
              <a:rPr lang="ko-KR" altLang="en-US" sz="2000" dirty="0"/>
              <a:t>프로젝트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코어는 </a:t>
            </a:r>
            <a:r>
              <a:rPr lang="en-US" altLang="ko-KR" sz="2000" dirty="0"/>
              <a:t>Java, C/C++, Python </a:t>
            </a:r>
            <a:r>
              <a:rPr lang="ko-KR" altLang="en-US" sz="2000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대용량 </a:t>
            </a:r>
            <a:r>
              <a:rPr lang="ko-KR" altLang="en-US" sz="2000" dirty="0"/>
              <a:t>데이터 처리를 위한 플랫폼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분산파일시스템</a:t>
            </a:r>
            <a:r>
              <a:rPr lang="en-US" altLang="ko-KR" sz="2000" dirty="0"/>
              <a:t>(HDFS)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분산병렬처리시스템</a:t>
            </a:r>
            <a:r>
              <a:rPr lang="en-US" altLang="ko-KR" sz="2000" dirty="0"/>
              <a:t>(MapReduce)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기반소프트웨어프레임워크</a:t>
            </a:r>
            <a:r>
              <a:rPr lang="en-US" altLang="ko-KR" sz="2000" dirty="0"/>
              <a:t>(Core</a:t>
            </a:r>
            <a:r>
              <a:rPr lang="en-US" altLang="ko-KR" sz="20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/>
              <a:t>http://hadoop.apache.org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96" y="2301766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5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분산 파일 시스템 </a:t>
            </a:r>
            <a:r>
              <a:rPr lang="en-US" altLang="ko-KR" sz="2000" dirty="0"/>
              <a:t>GFS, MapReduce </a:t>
            </a:r>
            <a:r>
              <a:rPr lang="ko-KR" altLang="en-US" sz="2000" dirty="0"/>
              <a:t>소프트웨어구현체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8" y="1993517"/>
            <a:ext cx="8530130" cy="419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4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GFS </a:t>
            </a:r>
            <a:r>
              <a:rPr lang="ko-KR" altLang="en-US" sz="2000" b="1" dirty="0">
                <a:solidFill>
                  <a:srgbClr val="C00000"/>
                </a:solidFill>
              </a:rPr>
              <a:t>개발 배경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저가형 서버로 구성된 환경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서버의 고장이 빈번히 발생 가능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파일은 </a:t>
            </a:r>
            <a:r>
              <a:rPr lang="ko-KR" altLang="en-US" sz="2000" dirty="0"/>
              <a:t>대용량 파일을 가정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대용량 파일을 효과적으로 관리할 수 있는 </a:t>
            </a:r>
            <a:r>
              <a:rPr lang="ko-KR" altLang="en-US" sz="2000" dirty="0" smtClean="0"/>
              <a:t>방법이 </a:t>
            </a:r>
            <a:r>
              <a:rPr lang="ko-KR" altLang="en-US" sz="2000" dirty="0"/>
              <a:t>요구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작업 </a:t>
            </a:r>
            <a:r>
              <a:rPr lang="ko-KR" altLang="en-US" sz="2000" dirty="0"/>
              <a:t>부하는 주로 연속적으로 많은 데이터를 읽는 연산이거나 임의의 </a:t>
            </a:r>
            <a:r>
              <a:rPr lang="ko-KR" altLang="en-US" sz="2000" dirty="0" smtClean="0"/>
              <a:t>영역에서 </a:t>
            </a:r>
            <a:r>
              <a:rPr lang="ko-KR" altLang="en-US" sz="2000" dirty="0"/>
              <a:t>적은 데이터를 읽는 연산으로 구성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파일에 </a:t>
            </a:r>
            <a:r>
              <a:rPr lang="ko-KR" altLang="en-US" sz="2000" dirty="0"/>
              <a:t>대한 쓰기 연산은 주로 순차적으로 데이터를 추가하는 연산이며 </a:t>
            </a:r>
            <a:r>
              <a:rPr lang="ko-KR" altLang="en-US" sz="2000" dirty="0" smtClean="0"/>
              <a:t>파일에 </a:t>
            </a:r>
            <a:r>
              <a:rPr lang="ko-KR" altLang="en-US" sz="2000" dirty="0"/>
              <a:t>대한 수정은 드물게 이루어짐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동시에 </a:t>
            </a:r>
            <a:r>
              <a:rPr lang="ko-KR" altLang="en-US" sz="2000" dirty="0"/>
              <a:t>동일한 파일에 데이터를 추가하는 환경에서 동기화 오버헤드를 </a:t>
            </a:r>
            <a:r>
              <a:rPr lang="ko-KR" altLang="en-US" sz="2000" dirty="0" smtClean="0"/>
              <a:t>최소화할 </a:t>
            </a:r>
            <a:r>
              <a:rPr lang="ko-KR" altLang="en-US" sz="2000" dirty="0"/>
              <a:t>수 있는 방법이 요구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낮은 </a:t>
            </a:r>
            <a:r>
              <a:rPr lang="ko-KR" altLang="en-US" sz="2000" dirty="0"/>
              <a:t>응답 지연 시간보다 높은 처리율이 좀 더 중요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86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GFS </a:t>
            </a:r>
            <a:r>
              <a:rPr lang="ko-KR" altLang="en-US" sz="2000" b="1" dirty="0">
                <a:solidFill>
                  <a:srgbClr val="C00000"/>
                </a:solidFill>
              </a:rPr>
              <a:t>데이터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흐름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7" y="1794969"/>
            <a:ext cx="7832505" cy="447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5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모듈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80306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Common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다른 </a:t>
            </a:r>
            <a:r>
              <a:rPr lang="ko-KR" altLang="en-US" sz="2000" dirty="0" err="1"/>
              <a:t>하둡</a:t>
            </a:r>
            <a:r>
              <a:rPr lang="ko-KR" altLang="en-US" sz="2000" dirty="0"/>
              <a:t> 모듈을 지원하는 유틸리티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HDFS</a:t>
            </a:r>
            <a:endParaRPr lang="en-US" altLang="ko-K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Distributed File System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어플리케이션 </a:t>
            </a:r>
            <a:r>
              <a:rPr lang="ko-KR" altLang="en-US" sz="2000" dirty="0"/>
              <a:t>데이터에 고성능 접근을 지원하는 분산 파일 시스템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 smtClean="0"/>
              <a:t>HBase</a:t>
            </a:r>
            <a:endParaRPr lang="en-US" altLang="ko-K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 </a:t>
            </a:r>
            <a:r>
              <a:rPr lang="ko-KR" altLang="en-US" sz="2000" dirty="0"/>
              <a:t>데이터베이스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YARN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잡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스케쥴링과</a:t>
            </a:r>
            <a:r>
              <a:rPr lang="ko-KR" altLang="en-US" sz="2000" dirty="0"/>
              <a:t> 클러스터 리소스 관리를 위한 </a:t>
            </a:r>
            <a:r>
              <a:rPr lang="ko-KR" altLang="en-US" sz="2000" dirty="0" err="1"/>
              <a:t>프레임웍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MapReduce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대용량 </a:t>
            </a:r>
            <a:r>
              <a:rPr lang="ko-KR" altLang="en-US" sz="2000" dirty="0"/>
              <a:t>데이터의 병렬처리를 위한 얀 기반 시스템</a:t>
            </a:r>
          </a:p>
        </p:txBody>
      </p:sp>
    </p:spTree>
    <p:extLst>
      <p:ext uri="{BB962C8B-B14F-4D97-AF65-F5344CB8AC3E}">
        <p14:creationId xmlns:p14="http://schemas.microsoft.com/office/powerpoint/2010/main" val="16167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dirty="0"/>
              <a:t>3V</a:t>
            </a:r>
            <a:r>
              <a:rPr lang="ko-KR" altLang="en-US" dirty="0"/>
              <a:t>에서 </a:t>
            </a:r>
            <a:r>
              <a:rPr lang="en-US" altLang="ko-KR" dirty="0"/>
              <a:t>4V</a:t>
            </a:r>
            <a:r>
              <a:rPr lang="ko-KR" altLang="en-US" dirty="0"/>
              <a:t>로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33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23804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err="1" smtClean="0"/>
              <a:t>두고있습니다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err="1" smtClean="0"/>
              <a:t>해서데이터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err="1" smtClean="0"/>
              <a:t>있는인터페이스를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59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Architecture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1" y="1796449"/>
            <a:ext cx="7766488" cy="443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60675" y="1843746"/>
            <a:ext cx="32949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25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6V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크기</a:t>
            </a:r>
            <a:r>
              <a:rPr lang="en-US" altLang="ko-KR" sz="2000" dirty="0" smtClean="0">
                <a:latin typeface="+mn-ea"/>
              </a:rPr>
              <a:t>(Volume) 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다양성</a:t>
            </a:r>
            <a:r>
              <a:rPr lang="en-US" altLang="ko-KR" sz="2000" dirty="0" smtClean="0">
                <a:latin typeface="+mn-ea"/>
              </a:rPr>
              <a:t>(Varity) 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속도</a:t>
            </a:r>
            <a:r>
              <a:rPr lang="en-US" altLang="ko-KR" sz="2000" dirty="0" smtClean="0">
                <a:latin typeface="+mn-ea"/>
              </a:rPr>
              <a:t>(Velocity) 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진실성</a:t>
            </a:r>
            <a:r>
              <a:rPr lang="en-US" altLang="ko-KR" sz="2000" dirty="0" smtClean="0">
                <a:latin typeface="+mn-ea"/>
              </a:rPr>
              <a:t>(Veracity) 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시각화</a:t>
            </a:r>
            <a:r>
              <a:rPr lang="en-US" altLang="ko-KR" sz="2000" dirty="0" smtClean="0">
                <a:latin typeface="+mn-ea"/>
              </a:rPr>
              <a:t>(Visualization) 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가치</a:t>
            </a:r>
            <a:r>
              <a:rPr lang="en-US" altLang="ko-KR" sz="2000" dirty="0" smtClean="0">
                <a:latin typeface="+mn-ea"/>
              </a:rPr>
              <a:t>(Value)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정의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65633"/>
              </p:ext>
            </p:extLst>
          </p:nvPr>
        </p:nvGraphicFramePr>
        <p:xfrm>
          <a:off x="575438" y="1412054"/>
          <a:ext cx="10797180" cy="479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컴퓨터월드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데이터’는 기기와 사람이 생성한 컴퓨터시스템 로그파일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전자금융거래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웹검색스트림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이메일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메타데이터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검색엔진 쿼리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소셜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네트워킹 활동 등에서 수집되는 정보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831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6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/Downloads/jdk-7u51-linux-i586.tar.gz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/local/jdk1.7.0_51/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4240924"/>
            <a:ext cx="11177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</a:t>
            </a:r>
            <a:r>
              <a:rPr lang="ko-KR" altLang="en-US" dirty="0" smtClean="0"/>
              <a:t>권한을 </a:t>
            </a:r>
            <a:r>
              <a:rPr lang="ko-KR" altLang="en-US" dirty="0"/>
              <a:t>줘야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/Downloads/eclipse-jee-kepler-SR1-linux-g</a:t>
            </a:r>
          </a:p>
          <a:p>
            <a:r>
              <a:rPr lang="en-US" altLang="ko-KR" dirty="0"/>
              <a:t>tk.tar.gz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/local/eclipse/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/>
              <a:t>명령을</a:t>
            </a:r>
          </a:p>
          <a:p>
            <a:r>
              <a:rPr lang="ko-KR" altLang="en-US" dirty="0"/>
              <a:t>실행하여 설치합니다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/Downloads/hadoop-2.2.0.tar.gz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</a:t>
            </a:r>
          </a:p>
          <a:p>
            <a:r>
              <a:rPr lang="en-US" altLang="ko-KR" dirty="0"/>
              <a:t>export HADOOP_INSTALL=/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</a:t>
            </a:r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12032</TotalTime>
  <Words>22519</Words>
  <Application>Microsoft Office PowerPoint</Application>
  <PresentationFormat>사용자 지정</PresentationFormat>
  <Paragraphs>3880</Paragraphs>
  <Slides>258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258</vt:i4>
      </vt:variant>
    </vt:vector>
  </HeadingPairs>
  <TitlesOfParts>
    <vt:vector size="259" baseType="lpstr"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6V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3. 빅데이터 스토어 종류</vt:lpstr>
      <vt:lpstr>3. 빅데이터 스토어 종류</vt:lpstr>
      <vt:lpstr>3. 빅데이터 스토어 종류</vt:lpstr>
      <vt:lpstr>빅 데이터 접근</vt:lpstr>
      <vt:lpstr>PowerPoint 프레젠테이션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MapReduce</vt:lpstr>
      <vt:lpstr>PowerPoint 프레젠테이션</vt:lpstr>
      <vt:lpstr>PowerPoint 프레젠테이션</vt:lpstr>
      <vt:lpstr>1. MapReduce</vt:lpstr>
      <vt:lpstr>1. MapReduce</vt:lpstr>
      <vt:lpstr>PowerPoint 프레젠테이션</vt:lpstr>
      <vt:lpstr>1. MapReduce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PowerPoint 프레젠테이션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375</cp:revision>
  <cp:lastPrinted>2017-11-30T07:36:52Z</cp:lastPrinted>
  <dcterms:created xsi:type="dcterms:W3CDTF">2017-01-06T09:07:17Z</dcterms:created>
  <dcterms:modified xsi:type="dcterms:W3CDTF">2019-08-19T02:47:28Z</dcterms:modified>
</cp:coreProperties>
</file>